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9"/>
  </p:notesMasterIdLst>
  <p:sldIdLst>
    <p:sldId id="256" r:id="rId2"/>
    <p:sldId id="284" r:id="rId3"/>
    <p:sldId id="294" r:id="rId4"/>
    <p:sldId id="295" r:id="rId5"/>
    <p:sldId id="291" r:id="rId6"/>
    <p:sldId id="293" r:id="rId7"/>
    <p:sldId id="263" r:id="rId8"/>
    <p:sldId id="268" r:id="rId9"/>
    <p:sldId id="269" r:id="rId10"/>
    <p:sldId id="270" r:id="rId11"/>
    <p:sldId id="287" r:id="rId12"/>
    <p:sldId id="281" r:id="rId13"/>
    <p:sldId id="276" r:id="rId14"/>
    <p:sldId id="271" r:id="rId15"/>
    <p:sldId id="289" r:id="rId16"/>
    <p:sldId id="290" r:id="rId17"/>
    <p:sldId id="288" r:id="rId18"/>
    <p:sldId id="260" r:id="rId19"/>
    <p:sldId id="285" r:id="rId20"/>
    <p:sldId id="262" r:id="rId21"/>
    <p:sldId id="272" r:id="rId22"/>
    <p:sldId id="282" r:id="rId23"/>
    <p:sldId id="286" r:id="rId24"/>
    <p:sldId id="273" r:id="rId25"/>
    <p:sldId id="274" r:id="rId26"/>
    <p:sldId id="275" r:id="rId27"/>
    <p:sldId id="29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46153C-9AF2-45C3-9372-6002E03397F9}" type="datetimeFigureOut">
              <a:rPr lang="ru-RU" smtClean="0"/>
              <a:t>01.12.2020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8EBF9-FDEA-4FE8-9537-BE39CA25D56F}" type="slidenum">
              <a:rPr lang="ru-RU" smtClean="0"/>
              <a:t>‹#›</a:t>
            </a:fld>
            <a:endParaRPr lang="ru-RU"/>
          </a:p>
        </p:txBody>
      </p:sp>
    </p:spTree>
    <p:extLst>
      <p:ext uri="{BB962C8B-B14F-4D97-AF65-F5344CB8AC3E}">
        <p14:creationId xmlns:p14="http://schemas.microsoft.com/office/powerpoint/2010/main" val="196821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1"/>
          <p:cNvSpPr txBox="1">
            <a:spLocks noGrp="1" noRot="1" noChangeAspect="1" noChangeArrowheads="1" noTextEdit="1"/>
          </p:cNvSpPr>
          <p:nvPr>
            <p:ph type="sldImg"/>
          </p:nvPr>
        </p:nvSpPr>
        <p:spPr>
          <a:xfrm>
            <a:off x="490538" y="1027113"/>
            <a:ext cx="657860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7283" name="Rectangle 2"/>
          <p:cNvSpPr txBox="1">
            <a:spLocks noGrp="1" noChangeArrowheads="1"/>
          </p:cNvSpPr>
          <p:nvPr>
            <p:ph type="body" idx="1"/>
          </p:nvPr>
        </p:nvSpPr>
        <p:spPr>
          <a:xfrm>
            <a:off x="1169988" y="5086350"/>
            <a:ext cx="5226050" cy="41068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extLst>
      <p:ext uri="{BB962C8B-B14F-4D97-AF65-F5344CB8AC3E}">
        <p14:creationId xmlns:p14="http://schemas.microsoft.com/office/powerpoint/2010/main" val="1331704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1"/>
          <p:cNvSpPr txBox="1">
            <a:spLocks noGrp="1" noRot="1" noChangeAspect="1" noChangeArrowheads="1" noTextEdit="1"/>
          </p:cNvSpPr>
          <p:nvPr>
            <p:ph type="sldImg"/>
          </p:nvPr>
        </p:nvSpPr>
        <p:spPr>
          <a:xfrm>
            <a:off x="490538" y="1027113"/>
            <a:ext cx="6578600" cy="37004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5235" name="Rectangle 2"/>
          <p:cNvSpPr txBox="1">
            <a:spLocks noGrp="1" noChangeArrowheads="1"/>
          </p:cNvSpPr>
          <p:nvPr>
            <p:ph type="body" idx="1"/>
          </p:nvPr>
        </p:nvSpPr>
        <p:spPr>
          <a:xfrm>
            <a:off x="1169988" y="5086350"/>
            <a:ext cx="5226050" cy="41068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spTree>
    <p:extLst>
      <p:ext uri="{BB962C8B-B14F-4D97-AF65-F5344CB8AC3E}">
        <p14:creationId xmlns:p14="http://schemas.microsoft.com/office/powerpoint/2010/main" val="103246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490538" y="1027113"/>
            <a:ext cx="6578600" cy="3700462"/>
          </a:xfrm>
          <a:ln/>
          <a:extLst>
            <a:ext uri="{91240B29-F687-4F45-9708-019B960494DF}">
              <a14:hiddenLine xmlns:a14="http://schemas.microsoft.com/office/drawing/2010/main" w="9525">
                <a:solidFill>
                  <a:srgbClr val="000000"/>
                </a:solidFill>
                <a:miter lim="800000"/>
                <a:headEnd/>
                <a:tailEnd/>
              </a14:hiddenLine>
            </a:ext>
          </a:extLst>
        </p:spPr>
      </p:sp>
      <p:sp>
        <p:nvSpPr>
          <p:cNvPr id="99331" name="Rectangle 3"/>
          <p:cNvSpPr>
            <a:spLocks noGrp="1" noChangeArrowheads="1"/>
          </p:cNvSpPr>
          <p:nvPr>
            <p:ph type="body" idx="1"/>
          </p:nvPr>
        </p:nvSpPr>
        <p:spPr>
          <a:xfrm>
            <a:off x="1169988" y="5086350"/>
            <a:ext cx="5226050" cy="4106863"/>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extLst>
      <p:ext uri="{BB962C8B-B14F-4D97-AF65-F5344CB8AC3E}">
        <p14:creationId xmlns:p14="http://schemas.microsoft.com/office/powerpoint/2010/main" val="1443595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a:xfrm>
            <a:off x="215900" y="801688"/>
            <a:ext cx="7127875" cy="4010025"/>
          </a:xfrm>
        </p:spPr>
      </p:sp>
      <p:sp>
        <p:nvSpPr>
          <p:cNvPr id="102403" name="Заметки 2"/>
          <p:cNvSpPr>
            <a:spLocks noGrp="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Lst>
        </p:spPr>
        <p:txBody>
          <a:bodyPr lIns="104287" tIns="52144" rIns="104287" bIns="52144"/>
          <a:lstStyle/>
          <a:p>
            <a:pPr defTabSz="914400" eaLnBrk="1" hangingPunct="1"/>
            <a:endParaRPr lang="ru-RU" altLang="ru-RU"/>
          </a:p>
        </p:txBody>
      </p:sp>
      <p:sp>
        <p:nvSpPr>
          <p:cNvPr id="102404" name="Номер слайда 3"/>
          <p:cNvSpPr txBox="1">
            <a:spLocks noGrp="1"/>
          </p:cNvSpPr>
          <p:nvPr/>
        </p:nvSpPr>
        <p:spPr bwMode="auto">
          <a:xfrm>
            <a:off x="4281488" y="10155238"/>
            <a:ext cx="3276600"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87" tIns="52144" rIns="104287" bIns="52144" anchor="b"/>
          <a:lstStyle>
            <a:lvl1pPr algn="l" defTabSz="1042988" eaLnBrk="0">
              <a:spcBef>
                <a:spcPct val="30000"/>
              </a:spcBef>
              <a:buSzPct val="100000"/>
              <a:buFont typeface="Times New Roman" panose="02020603050405020304" pitchFamily="18" charset="0"/>
              <a:defRPr sz="1200">
                <a:solidFill>
                  <a:srgbClr val="000000"/>
                </a:solidFill>
                <a:latin typeface="Times New Roman" panose="02020603050405020304" pitchFamily="18" charset="0"/>
              </a:defRPr>
            </a:lvl1pPr>
            <a:lvl2pPr marL="847725" indent="-327025" algn="l" defTabSz="1042988" eaLnBrk="0">
              <a:spcBef>
                <a:spcPct val="30000"/>
              </a:spcBef>
              <a:buSzPct val="100000"/>
              <a:buFont typeface="Times New Roman" panose="02020603050405020304" pitchFamily="18" charset="0"/>
              <a:defRPr sz="1200">
                <a:solidFill>
                  <a:srgbClr val="000000"/>
                </a:solidFill>
                <a:latin typeface="Times New Roman" panose="02020603050405020304" pitchFamily="18" charset="0"/>
              </a:defRPr>
            </a:lvl2pPr>
            <a:lvl3pPr marL="1303338" indent="-260350" algn="l" defTabSz="1042988" eaLnBrk="0">
              <a:spcBef>
                <a:spcPct val="30000"/>
              </a:spcBef>
              <a:buSzPct val="100000"/>
              <a:buFont typeface="Times New Roman" panose="02020603050405020304" pitchFamily="18" charset="0"/>
              <a:defRPr sz="1200">
                <a:solidFill>
                  <a:srgbClr val="000000"/>
                </a:solidFill>
                <a:latin typeface="Times New Roman" panose="02020603050405020304" pitchFamily="18" charset="0"/>
              </a:defRPr>
            </a:lvl3pPr>
            <a:lvl4pPr marL="1825625" indent="-261938" algn="l" defTabSz="1042988" eaLnBrk="0">
              <a:spcBef>
                <a:spcPct val="30000"/>
              </a:spcBef>
              <a:buSzPct val="100000"/>
              <a:buFont typeface="Times New Roman" panose="02020603050405020304" pitchFamily="18" charset="0"/>
              <a:defRPr sz="1200">
                <a:solidFill>
                  <a:srgbClr val="000000"/>
                </a:solidFill>
                <a:latin typeface="Times New Roman" panose="02020603050405020304" pitchFamily="18" charset="0"/>
              </a:defRPr>
            </a:lvl4pPr>
            <a:lvl5pPr marL="2346325" indent="-260350" algn="l" defTabSz="1042988" eaLnBrk="0">
              <a:spcBef>
                <a:spcPct val="30000"/>
              </a:spcBef>
              <a:buSzPct val="100000"/>
              <a:buFont typeface="Times New Roman" panose="02020603050405020304" pitchFamily="18" charset="0"/>
              <a:defRPr sz="1200">
                <a:solidFill>
                  <a:srgbClr val="000000"/>
                </a:solidFill>
                <a:latin typeface="Times New Roman" panose="02020603050405020304" pitchFamily="18" charset="0"/>
              </a:defRPr>
            </a:lvl5pPr>
            <a:lvl6pPr marL="2803525" indent="-260350" defTabSz="10429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3260725" indent="-260350" defTabSz="10429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717925" indent="-260350" defTabSz="10429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4175125" indent="-260350" defTabSz="10429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fontAlgn="base">
              <a:spcBef>
                <a:spcPct val="0"/>
              </a:spcBef>
              <a:spcAft>
                <a:spcPct val="0"/>
              </a:spcAft>
              <a:buSzTx/>
              <a:buFontTx/>
              <a:buNone/>
            </a:pPr>
            <a:fld id="{1E41C801-887D-4D72-B0A2-D460CCA45F6F}" type="slidenum">
              <a:rPr lang="ru-RU" altLang="ru-RU" sz="1400" smtClean="0">
                <a:latin typeface="Arial" panose="020B0604020202020204" pitchFamily="34" charset="0"/>
                <a:ea typeface="Arial Unicode MS" panose="020B0604020202020204" pitchFamily="34" charset="-128"/>
                <a:cs typeface="Arial Unicode MS" panose="020B0604020202020204" pitchFamily="34" charset="-128"/>
              </a:rPr>
              <a:pPr algn="r" eaLnBrk="1" fontAlgn="base">
                <a:spcBef>
                  <a:spcPct val="0"/>
                </a:spcBef>
                <a:spcAft>
                  <a:spcPct val="0"/>
                </a:spcAft>
                <a:buSzTx/>
                <a:buFontTx/>
                <a:buNone/>
              </a:pPr>
              <a:t>14</a:t>
            </a:fld>
            <a:endParaRPr lang="ru-RU" altLang="ru-RU" sz="1400">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49214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2800" dirty="0"/>
              <a:t>«Влияние алкоголизма родителей на психическое и соматическое здоровье ребенка. Особенности женского алкоголизма» </a:t>
            </a:r>
          </a:p>
        </p:txBody>
      </p:sp>
      <p:sp>
        <p:nvSpPr>
          <p:cNvPr id="3" name="Подзаголовок 2"/>
          <p:cNvSpPr>
            <a:spLocks noGrp="1"/>
          </p:cNvSpPr>
          <p:nvPr>
            <p:ph type="subTitle" idx="1"/>
          </p:nvPr>
        </p:nvSpPr>
        <p:spPr/>
        <p:txBody>
          <a:bodyPr/>
          <a:lstStyle/>
          <a:p>
            <a:r>
              <a:rPr lang="ru-RU" dirty="0"/>
              <a:t>Зав. диспансерным отделением ГБУЗ ТО «Областной наркологический диспансер» Конищева Оксана Николаевна, 1 декабря 2020 г.</a:t>
            </a:r>
          </a:p>
        </p:txBody>
      </p:sp>
    </p:spTree>
    <p:extLst>
      <p:ext uri="{BB962C8B-B14F-4D97-AF65-F5344CB8AC3E}">
        <p14:creationId xmlns:p14="http://schemas.microsoft.com/office/powerpoint/2010/main" val="2950603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a:t>По данным Всемирной организации здравоохранения, алкоголизмом в различных странах страдает от 2 до 10%  населения.</a:t>
            </a:r>
          </a:p>
        </p:txBody>
      </p:sp>
      <p:sp>
        <p:nvSpPr>
          <p:cNvPr id="3" name="Объект 2"/>
          <p:cNvSpPr>
            <a:spLocks noGrp="1"/>
          </p:cNvSpPr>
          <p:nvPr>
            <p:ph sz="half" idx="1"/>
          </p:nvPr>
        </p:nvSpPr>
        <p:spPr/>
        <p:txBody>
          <a:bodyPr>
            <a:normAutofit lnSpcReduction="10000"/>
          </a:bodyPr>
          <a:lstStyle/>
          <a:p>
            <a:r>
              <a:rPr lang="ru-RU" dirty="0"/>
              <a:t>Наличие алкоголизма у одного из родителей увеличивает риск заболевания алкоголизмом потомства в 4-6 раз. При определенных формах алкоголизма отцов вероятность возникновения его у сыновей составляет 88%, а у дочерей 16%. </a:t>
            </a:r>
          </a:p>
        </p:txBody>
      </p:sp>
      <p:pic>
        <p:nvPicPr>
          <p:cNvPr id="5" name="Объект 4"/>
          <p:cNvPicPr>
            <a:picLocks noGrp="1" noChangeAspect="1"/>
          </p:cNvPicPr>
          <p:nvPr>
            <p:ph sz="half" idx="2"/>
          </p:nvPr>
        </p:nvPicPr>
        <p:blipFill>
          <a:blip r:embed="rId2"/>
          <a:stretch>
            <a:fillRect/>
          </a:stretch>
        </p:blipFill>
        <p:spPr>
          <a:xfrm>
            <a:off x="6318422" y="2560320"/>
            <a:ext cx="4473146" cy="3310127"/>
          </a:xfrm>
          <a:prstGeom prst="rect">
            <a:avLst/>
          </a:prstGeom>
        </p:spPr>
      </p:pic>
    </p:spTree>
    <p:extLst>
      <p:ext uri="{BB962C8B-B14F-4D97-AF65-F5344CB8AC3E}">
        <p14:creationId xmlns:p14="http://schemas.microsoft.com/office/powerpoint/2010/main" val="3674796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a:r>
              <a:rPr lang="ru-RU" altLang="ru-RU"/>
              <a:t>Социологические исследования</a:t>
            </a:r>
          </a:p>
        </p:txBody>
      </p:sp>
      <p:sp>
        <p:nvSpPr>
          <p:cNvPr id="17411" name="Rectangle 3"/>
          <p:cNvSpPr>
            <a:spLocks noGrp="1" noChangeArrowheads="1"/>
          </p:cNvSpPr>
          <p:nvPr>
            <p:ph sz="half" idx="1"/>
          </p:nvPr>
        </p:nvSpPr>
        <p:spPr/>
        <p:txBody>
          <a:bodyPr>
            <a:normAutofit fontScale="62500" lnSpcReduction="20000"/>
          </a:bodyPr>
          <a:lstStyle/>
          <a:p>
            <a:pPr>
              <a:buNone/>
            </a:pPr>
            <a:r>
              <a:rPr lang="ru-RU" altLang="ru-RU" sz="3266" dirty="0" smtClean="0"/>
              <a:t>пьют </a:t>
            </a:r>
            <a:r>
              <a:rPr lang="ru-RU" altLang="ru-RU" sz="3266" dirty="0"/>
              <a:t>алкогольные напитки ежедневно или через день 33.1% юношей и 20.1% девушек, т.е. соотношение составляет 3 : </a:t>
            </a:r>
            <a:r>
              <a:rPr lang="ru-RU" altLang="ru-RU" sz="3266" dirty="0"/>
              <a:t>2. Клинические данные российских ученых говорят о том, что 82% женщин начали систематически употреблять алкоголь в возрасте до 30 лет. При этом половина из них успевает пристраститься к спиртному в промежутке от 16 до 21. </a:t>
            </a:r>
            <a:endParaRPr lang="ru-RU" altLang="ru-RU" sz="3266" dirty="0"/>
          </a:p>
        </p:txBody>
      </p:sp>
      <p:pic>
        <p:nvPicPr>
          <p:cNvPr id="7" name="Объект 6"/>
          <p:cNvPicPr>
            <a:picLocks noGrp="1" noChangeAspect="1"/>
          </p:cNvPicPr>
          <p:nvPr>
            <p:ph sz="half" idx="2"/>
          </p:nvPr>
        </p:nvPicPr>
        <p:blipFill>
          <a:blip r:embed="rId2"/>
          <a:stretch>
            <a:fillRect/>
          </a:stretch>
        </p:blipFill>
        <p:spPr>
          <a:xfrm>
            <a:off x="6367849" y="2560320"/>
            <a:ext cx="4670854" cy="3310128"/>
          </a:xfrm>
          <a:prstGeom prst="rect">
            <a:avLst/>
          </a:prstGeom>
        </p:spPr>
      </p:pic>
    </p:spTree>
    <p:extLst>
      <p:ext uri="{BB962C8B-B14F-4D97-AF65-F5344CB8AC3E}">
        <p14:creationId xmlns:p14="http://schemas.microsoft.com/office/powerpoint/2010/main" val="2150807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a:lnSpc>
                <a:spcPct val="98000"/>
              </a:lnSpc>
              <a:tabLst>
                <a:tab pos="656722" algn="l"/>
                <a:tab pos="1313444" algn="l"/>
                <a:tab pos="1970166" algn="l"/>
                <a:tab pos="2626888" algn="l"/>
                <a:tab pos="3283610" algn="l"/>
                <a:tab pos="3940332" algn="l"/>
                <a:tab pos="4597055" algn="l"/>
                <a:tab pos="5253777" algn="l"/>
                <a:tab pos="5910499" algn="l"/>
                <a:tab pos="6567221" algn="l"/>
                <a:tab pos="7223943" algn="l"/>
              </a:tabLst>
            </a:pPr>
            <a:r>
              <a:rPr lang="en-GB" altLang="ru-RU"/>
              <a:t>Соотношение мужчин и женщин</a:t>
            </a:r>
          </a:p>
        </p:txBody>
      </p:sp>
      <p:sp>
        <p:nvSpPr>
          <p:cNvPr id="16387" name="Rectangle 2"/>
          <p:cNvSpPr>
            <a:spLocks noGrp="1" noChangeArrowheads="1"/>
          </p:cNvSpPr>
          <p:nvPr>
            <p:ph sz="half" idx="1"/>
          </p:nvPr>
        </p:nvSpPr>
        <p:spPr>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70000" lnSpcReduction="20000"/>
          </a:bodyPr>
          <a:lstStyle/>
          <a:p>
            <a:pPr eaLnBrk="1">
              <a:lnSpc>
                <a:spcPct val="98000"/>
              </a:lnSpc>
              <a:buNone/>
              <a:tabLst>
                <a:tab pos="656722" algn="l"/>
                <a:tab pos="1313444" algn="l"/>
                <a:tab pos="1970166" algn="l"/>
                <a:tab pos="2626888" algn="l"/>
                <a:tab pos="3283610" algn="l"/>
                <a:tab pos="3940332" algn="l"/>
                <a:tab pos="4597055" algn="l"/>
                <a:tab pos="5253777" algn="l"/>
                <a:tab pos="5910499" algn="l"/>
                <a:tab pos="6567221" algn="l"/>
                <a:tab pos="7223943" algn="l"/>
              </a:tabLst>
            </a:pPr>
            <a:r>
              <a:rPr lang="ru-RU" altLang="ru-RU">
                <a:latin typeface="Arial" panose="020B0604020202020204" pitchFamily="34" charset="0"/>
                <a:cs typeface="Times New Roman" panose="02020603050405020304" pitchFamily="18" charset="0"/>
              </a:rPr>
              <a:t>   </a:t>
            </a:r>
            <a:r>
              <a:rPr lang="en-GB" altLang="ru-RU" sz="3629">
                <a:latin typeface="Arial" panose="020B0604020202020204" pitchFamily="34" charset="0"/>
                <a:cs typeface="Times New Roman" panose="02020603050405020304" pitchFamily="18" charset="0"/>
              </a:rPr>
              <a:t>Соотношение женщин и мужчин среди больных алкоголизмом в развитых странах Европы и США сейчас находится между 1:5 и 1:2, хотя в </a:t>
            </a:r>
            <a:r>
              <a:rPr lang="ru-RU" altLang="ru-RU" sz="3629">
                <a:latin typeface="Arial" panose="020B0604020202020204" pitchFamily="34" charset="0"/>
                <a:cs typeface="Times New Roman" panose="02020603050405020304" pitchFamily="18" charset="0"/>
              </a:rPr>
              <a:t>1991 г.</a:t>
            </a:r>
            <a:r>
              <a:rPr lang="en-GB" altLang="ru-RU" sz="3629">
                <a:latin typeface="Arial" panose="020B0604020202020204" pitchFamily="34" charset="0"/>
                <a:cs typeface="Times New Roman" panose="02020603050405020304" pitchFamily="18" charset="0"/>
              </a:rPr>
              <a:t>  оно составляло 1:</a:t>
            </a:r>
            <a:r>
              <a:rPr lang="ru-RU" altLang="ru-RU" sz="3629">
                <a:latin typeface="Arial" panose="020B0604020202020204" pitchFamily="34" charset="0"/>
                <a:cs typeface="Times New Roman" panose="02020603050405020304" pitchFamily="18" charset="0"/>
              </a:rPr>
              <a:t>9</a:t>
            </a:r>
            <a:r>
              <a:rPr lang="en-GB" altLang="ru-RU" sz="3629">
                <a:latin typeface="Arial" panose="020B0604020202020204" pitchFamily="34" charset="0"/>
                <a:cs typeface="Times New Roman" panose="02020603050405020304" pitchFamily="18" charset="0"/>
              </a:rPr>
              <a:t> и менее. </a:t>
            </a:r>
            <a:r>
              <a:rPr lang="ru-RU" altLang="ru-RU" sz="3629">
                <a:latin typeface="Arial" panose="020B0604020202020204" pitchFamily="34" charset="0"/>
                <a:cs typeface="Times New Roman" panose="02020603050405020304" pitchFamily="18" charset="0"/>
              </a:rPr>
              <a:t>В России это соотношение 1:4.</a:t>
            </a:r>
            <a:endParaRPr lang="en-GB" altLang="ru-RU" sz="3629">
              <a:latin typeface="Arial" panose="020B0604020202020204" pitchFamily="34" charset="0"/>
              <a:cs typeface="Times New Roman" panose="02020603050405020304" pitchFamily="18" charset="0"/>
            </a:endParaRPr>
          </a:p>
        </p:txBody>
      </p:sp>
      <p:pic>
        <p:nvPicPr>
          <p:cNvPr id="3" name="Объект 2"/>
          <p:cNvPicPr>
            <a:picLocks noGrp="1" noChangeAspect="1"/>
          </p:cNvPicPr>
          <p:nvPr>
            <p:ph sz="half" idx="2"/>
          </p:nvPr>
        </p:nvPicPr>
        <p:blipFill>
          <a:blip r:embed="rId3"/>
          <a:stretch>
            <a:fillRect/>
          </a:stretch>
        </p:blipFill>
        <p:spPr>
          <a:xfrm>
            <a:off x="6016752" y="2413686"/>
            <a:ext cx="5120805" cy="3456889"/>
          </a:xfrm>
          <a:prstGeom prst="rect">
            <a:avLst/>
          </a:prstGeom>
        </p:spPr>
      </p:pic>
    </p:spTree>
    <p:extLst>
      <p:ext uri="{BB962C8B-B14F-4D97-AF65-F5344CB8AC3E}">
        <p14:creationId xmlns:p14="http://schemas.microsoft.com/office/powerpoint/2010/main" val="41599982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5"/>
          <p:cNvSpPr>
            <a:spLocks noGrp="1" noChangeArrowheads="1"/>
          </p:cNvSpPr>
          <p:nvPr>
            <p:ph type="title"/>
          </p:nvPr>
        </p:nvSpPr>
        <p:spPr/>
        <p:txBody>
          <a:bodyPr anchor="b"/>
          <a:lstStyle/>
          <a:p>
            <a:pPr eaLnBrk="1" hangingPunct="1"/>
            <a:r>
              <a:rPr lang="ru-RU" sz="1800" dirty="0"/>
              <a:t>Распределение зарегистрированных больных с зависимостью от алкоголя по полу (</a:t>
            </a:r>
            <a:r>
              <a:rPr lang="ru-RU" sz="1800" dirty="0" smtClean="0"/>
              <a:t>ут.2018-2020 </a:t>
            </a:r>
            <a:r>
              <a:rPr lang="ru-RU" sz="1800" dirty="0" err="1"/>
              <a:t>гг</a:t>
            </a:r>
            <a:r>
              <a:rPr lang="ru-RU" sz="1800" dirty="0" smtClean="0"/>
              <a:t>) по </a:t>
            </a:r>
            <a:r>
              <a:rPr lang="ru-RU" sz="1800" dirty="0" err="1" smtClean="0"/>
              <a:t>г.Тюмени</a:t>
            </a:r>
            <a:endParaRPr lang="ru-RU" sz="1800" dirty="0"/>
          </a:p>
        </p:txBody>
      </p:sp>
      <p:graphicFrame>
        <p:nvGraphicFramePr>
          <p:cNvPr id="235523" name="Object 4"/>
          <p:cNvGraphicFramePr>
            <a:graphicFrameLocks noGrp="1" noChangeAspect="1"/>
          </p:cNvGraphicFramePr>
          <p:nvPr>
            <p:ph idx="1"/>
            <p:extLst>
              <p:ext uri="{D42A27DB-BD31-4B8C-83A1-F6EECF244321}">
                <p14:modId xmlns:p14="http://schemas.microsoft.com/office/powerpoint/2010/main" val="195294428"/>
              </p:ext>
            </p:extLst>
          </p:nvPr>
        </p:nvGraphicFramePr>
        <p:xfrm>
          <a:off x="3609536" y="2557463"/>
          <a:ext cx="4972927" cy="3317875"/>
        </p:xfrm>
        <a:graphic>
          <a:graphicData uri="http://schemas.openxmlformats.org/presentationml/2006/ole">
            <mc:AlternateContent xmlns:mc="http://schemas.openxmlformats.org/markup-compatibility/2006">
              <mc:Choice xmlns:v="urn:schemas-microsoft-com:vml" Requires="v">
                <p:oleObj spid="_x0000_s1029" name="Chart" r:id="rId3" imgW="6096000" imgH="4067175" progId="MSGraph.Chart.8">
                  <p:embed followColorScheme="full"/>
                </p:oleObj>
              </mc:Choice>
              <mc:Fallback>
                <p:oleObj name="Chart" r:id="rId3" imgW="6096000" imgH="4067175" progId="MSGraph.Chart.8">
                  <p:embed followColorScheme="full"/>
                  <p:pic>
                    <p:nvPicPr>
                      <p:cNvPr id="0" name=""/>
                      <p:cNvPicPr>
                        <a:picLocks noChangeAspect="1" noChangeArrowheads="1"/>
                      </p:cNvPicPr>
                      <p:nvPr/>
                    </p:nvPicPr>
                    <p:blipFill>
                      <a:blip r:embed="rId4"/>
                      <a:srcRect/>
                      <a:stretch>
                        <a:fillRect/>
                      </a:stretch>
                    </p:blipFill>
                    <p:spPr bwMode="auto">
                      <a:xfrm>
                        <a:off x="3609536" y="2557463"/>
                        <a:ext cx="4972927" cy="3317875"/>
                      </a:xfrm>
                      <a:prstGeom prst="rect">
                        <a:avLst/>
                      </a:prstGeom>
                      <a:noFill/>
                      <a:ln>
                        <a:noFill/>
                      </a:ln>
                      <a:effectLst/>
                      <a:extLst>
                        <a:ext uri="{909E8E84-426E-40DD-AFC4-6F175D3DCCD1}">
                          <a14:hiddenFill xmlns:a14="http://schemas.microsoft.com/office/drawing/2010/main">
                            <a:solidFill>
                              <a:srgbClr val="FFFFFF">
                                <a:alpha val="59999"/>
                              </a:srgb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81410556"/>
      </p:ext>
    </p:extLst>
  </p:cSld>
  <p:clrMapOvr>
    <a:masterClrMapping/>
  </p:clrMapOvr>
  <p:transition>
    <p:checke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ru-RU" sz="2400" dirty="0"/>
              <a:t>В течение последних пяти лет имеется тенденция к увеличению числа женщин, страдающих зависимостью от алкоголя </a:t>
            </a:r>
          </a:p>
        </p:txBody>
      </p:sp>
      <p:sp>
        <p:nvSpPr>
          <p:cNvPr id="234499" name="Rectangle 3"/>
          <p:cNvSpPr>
            <a:spLocks noGrp="1" noChangeArrowheads="1"/>
          </p:cNvSpPr>
          <p:nvPr>
            <p:ph idx="1"/>
          </p:nvPr>
        </p:nvSpPr>
        <p:spPr/>
        <p:txBody>
          <a:bodyPr>
            <a:normAutofit/>
          </a:bodyPr>
          <a:lstStyle/>
          <a:p>
            <a:r>
              <a:rPr lang="ru-RU" dirty="0" smtClean="0"/>
              <a:t>Так, этот показатель был </a:t>
            </a:r>
            <a:r>
              <a:rPr lang="ru-RU" dirty="0" smtClean="0"/>
              <a:t>24,2% в 2018 г</a:t>
            </a:r>
            <a:r>
              <a:rPr lang="ru-RU" dirty="0"/>
              <a:t>.. </a:t>
            </a:r>
            <a:r>
              <a:rPr lang="ru-RU" dirty="0" smtClean="0"/>
              <a:t>По </a:t>
            </a:r>
            <a:r>
              <a:rPr lang="ru-RU" dirty="0"/>
              <a:t>югу ТО на диспансерном учете с алкоголизмом на 01.11.2020 зарегистрировано 10425 человек, из них 3080 женщин, что составляет 29,54%, тогда как за АППГ 11726, из них 3417 женщин (29,14%).</a:t>
            </a:r>
          </a:p>
          <a:p>
            <a:r>
              <a:rPr lang="ru-RU" dirty="0" smtClean="0"/>
              <a:t>Так по </a:t>
            </a:r>
            <a:r>
              <a:rPr lang="ru-RU" dirty="0" err="1" smtClean="0"/>
              <a:t>г.Тюмени</a:t>
            </a:r>
            <a:r>
              <a:rPr lang="ru-RU" dirty="0" smtClean="0"/>
              <a:t> на диспансерном учете с алкоголизмом на 01.11.2020 состоит 4840 человек, из них 1237 женщин, что составляет 25,55%, тогда как за АППГ 5512, из них 1405 женщин (25,48%).</a:t>
            </a:r>
            <a:endParaRPr lang="ru-RU" dirty="0" smtClean="0"/>
          </a:p>
          <a:p>
            <a:endParaRPr lang="ru-RU" dirty="0" smtClean="0"/>
          </a:p>
        </p:txBody>
      </p:sp>
    </p:spTree>
    <p:extLst>
      <p:ext uri="{BB962C8B-B14F-4D97-AF65-F5344CB8AC3E}">
        <p14:creationId xmlns:p14="http://schemas.microsoft.com/office/powerpoint/2010/main" val="43101231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1646" tIns="42456" rIns="81646" bIns="42456" numCol="1" anchor="b" anchorCtr="0" compatLnSpc="1">
            <a:prstTxWarp prst="textNoShape">
              <a:avLst/>
            </a:prstTxWarp>
          </a:bodyPr>
          <a:lstStyle/>
          <a:p>
            <a:pPr eaLnBrk="1">
              <a:lnSpc>
                <a:spcPct val="98000"/>
              </a:lnSpc>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a:t>Алкоголизм </a:t>
            </a:r>
          </a:p>
        </p:txBody>
      </p:sp>
      <p:sp>
        <p:nvSpPr>
          <p:cNvPr id="13315" name="Rectangle 2"/>
          <p:cNvSpPr>
            <a:spLocks noGrp="1" noChangeArrowheads="1"/>
          </p:cNvSpPr>
          <p:nvPr>
            <p:ph idx="1"/>
          </p:nvPr>
        </p:nvSpPr>
        <p:spPr>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1646" tIns="42456" rIns="81646" bIns="42456" numCol="1" anchor="t" anchorCtr="0" compatLnSpc="1">
            <a:prstTxWarp prst="textNoShape">
              <a:avLst/>
            </a:prstTxWarp>
          </a:bodyPr>
          <a:lstStyle/>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a:t>Алкоголизм - это прогредиентное заболевание, определяющееся патологическим влечением к спиртному, психической и физической зависимостью, развитием дисфункционального состояния при прекращении употребления алкоголя, а в далеко зашедших случаях стойкими соматовегетативными расстройствами и психической деградацией (Иванец Н. Н. , 1985).</a:t>
            </a:r>
          </a:p>
        </p:txBody>
      </p:sp>
    </p:spTree>
    <p:extLst>
      <p:ext uri="{BB962C8B-B14F-4D97-AF65-F5344CB8AC3E}">
        <p14:creationId xmlns:p14="http://schemas.microsoft.com/office/powerpoint/2010/main" val="377822695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a:r>
              <a:rPr lang="ru-RU" altLang="ru-RU" sz="2177" b="1"/>
              <a:t>ПЕРВАЯ СТАДИЯ АЛКОГОЛИЗМА (НАЧАЛЬНАЯ, НЕВРАСТЕНИЧЕСКАЯ)16-35 лет,</a:t>
            </a:r>
            <a:r>
              <a:rPr lang="ru-RU" altLang="ru-RU" sz="2540" b="1"/>
              <a:t> прод. 1 - 6 лет</a:t>
            </a:r>
          </a:p>
        </p:txBody>
      </p:sp>
      <p:sp>
        <p:nvSpPr>
          <p:cNvPr id="23555" name="Rectangle 3"/>
          <p:cNvSpPr>
            <a:spLocks noGrp="1" noChangeArrowheads="1"/>
          </p:cNvSpPr>
          <p:nvPr>
            <p:ph idx="1"/>
          </p:nvPr>
        </p:nvSpPr>
        <p:spPr/>
        <p:txBody>
          <a:bodyPr>
            <a:normAutofit fontScale="92500" lnSpcReduction="10000"/>
          </a:bodyPr>
          <a:lstStyle/>
          <a:p>
            <a:pPr eaLnBrk="1">
              <a:lnSpc>
                <a:spcPct val="90000"/>
              </a:lnSpc>
            </a:pPr>
            <a:r>
              <a:rPr lang="ru-RU" altLang="ru-RU" sz="2177"/>
              <a:t>Первичное патологическое влечение к алкоголю. Психическая зависимость (обсессивноподобное стремление выпить, что бы улучшить свое психическое состояние); </a:t>
            </a:r>
          </a:p>
          <a:p>
            <a:pPr eaLnBrk="1">
              <a:lnSpc>
                <a:spcPct val="90000"/>
              </a:lnSpc>
            </a:pPr>
            <a:r>
              <a:rPr lang="ru-RU" altLang="ru-RU" sz="2177"/>
              <a:t>Утрата рвотного защитного рефлекса при принятии большой дозы алкоголя;</a:t>
            </a:r>
          </a:p>
          <a:p>
            <a:pPr eaLnBrk="1">
              <a:lnSpc>
                <a:spcPct val="90000"/>
              </a:lnSpc>
            </a:pPr>
            <a:r>
              <a:rPr lang="ru-RU" altLang="ru-RU" sz="2177"/>
              <a:t>Снижение количественного контроля;</a:t>
            </a:r>
          </a:p>
          <a:p>
            <a:pPr eaLnBrk="1">
              <a:lnSpc>
                <a:spcPct val="90000"/>
              </a:lnSpc>
            </a:pPr>
            <a:r>
              <a:rPr lang="ru-RU" altLang="ru-RU" sz="2177"/>
              <a:t>Увеличение толерантрности, дозы алкоголя</a:t>
            </a:r>
          </a:p>
          <a:p>
            <a:pPr eaLnBrk="1">
              <a:lnSpc>
                <a:spcPct val="90000"/>
              </a:lnSpc>
            </a:pPr>
            <a:r>
              <a:rPr lang="ru-RU" altLang="ru-RU" sz="2177"/>
              <a:t> Появление алкогольных амнезий при приеме большой дозы алкоголя</a:t>
            </a:r>
          </a:p>
          <a:p>
            <a:pPr eaLnBrk="1">
              <a:lnSpc>
                <a:spcPct val="90000"/>
              </a:lnSpc>
            </a:pPr>
            <a:r>
              <a:rPr lang="ru-RU" altLang="ru-RU" sz="2177"/>
              <a:t> Изменение формы потребления;</a:t>
            </a:r>
          </a:p>
          <a:p>
            <a:pPr eaLnBrk="1">
              <a:lnSpc>
                <a:spcPct val="90000"/>
              </a:lnSpc>
            </a:pPr>
            <a:r>
              <a:rPr lang="ru-RU" altLang="ru-RU" sz="2177"/>
              <a:t> Появление астенического симптомокомплекса. </a:t>
            </a:r>
          </a:p>
        </p:txBody>
      </p:sp>
    </p:spTree>
    <p:extLst>
      <p:ext uri="{BB962C8B-B14F-4D97-AF65-F5344CB8AC3E}">
        <p14:creationId xmlns:p14="http://schemas.microsoft.com/office/powerpoint/2010/main" val="1600771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a:r>
              <a:rPr lang="ru-RU" altLang="ru-RU" sz="2540" b="1"/>
              <a:t>ВТОРАЯ СТАДИЯ (НАРКОМАНИЧЕСКАЯ)</a:t>
            </a:r>
            <a:r>
              <a:rPr lang="ru-RU" altLang="ru-RU"/>
              <a:t> </a:t>
            </a:r>
            <a:r>
              <a:rPr lang="ru-RU" altLang="ru-RU" sz="2177"/>
              <a:t>25-35 лет. Длительность злоупотребления 10-15 лет</a:t>
            </a:r>
          </a:p>
        </p:txBody>
      </p:sp>
      <p:sp>
        <p:nvSpPr>
          <p:cNvPr id="24579" name="Rectangle 3"/>
          <p:cNvSpPr>
            <a:spLocks noGrp="1" noChangeArrowheads="1"/>
          </p:cNvSpPr>
          <p:nvPr>
            <p:ph idx="1"/>
          </p:nvPr>
        </p:nvSpPr>
        <p:spPr/>
        <p:txBody>
          <a:bodyPr>
            <a:normAutofit lnSpcReduction="10000"/>
          </a:bodyPr>
          <a:lstStyle/>
          <a:p>
            <a:pPr eaLnBrk="1">
              <a:lnSpc>
                <a:spcPct val="80000"/>
              </a:lnSpc>
            </a:pPr>
            <a:r>
              <a:rPr lang="ru-RU" altLang="ru-RU" sz="726"/>
              <a:t>    </a:t>
            </a:r>
            <a:r>
              <a:rPr lang="ru-RU" altLang="ru-RU" sz="2177"/>
              <a:t>Влечение к алкоголю  компульсивного характера; </a:t>
            </a:r>
          </a:p>
          <a:p>
            <a:pPr eaLnBrk="1">
              <a:lnSpc>
                <a:spcPct val="80000"/>
              </a:lnSpc>
            </a:pPr>
            <a:r>
              <a:rPr lang="ru-RU" altLang="ru-RU" sz="2177"/>
              <a:t> Абстинентный синдром;</a:t>
            </a:r>
          </a:p>
          <a:p>
            <a:pPr eaLnBrk="1">
              <a:lnSpc>
                <a:spcPct val="80000"/>
              </a:lnSpc>
            </a:pPr>
            <a:r>
              <a:rPr lang="ru-RU" altLang="ru-RU" sz="2177"/>
              <a:t> Алкогольные амнезии;</a:t>
            </a:r>
          </a:p>
          <a:p>
            <a:pPr eaLnBrk="1">
              <a:lnSpc>
                <a:spcPct val="80000"/>
              </a:lnSpc>
            </a:pPr>
            <a:r>
              <a:rPr lang="ru-RU" altLang="ru-RU" sz="2177"/>
              <a:t> Максимальная толерантность;</a:t>
            </a:r>
          </a:p>
          <a:p>
            <a:pPr eaLnBrk="1">
              <a:lnSpc>
                <a:spcPct val="80000"/>
              </a:lnSpc>
            </a:pPr>
            <a:r>
              <a:rPr lang="ru-RU" altLang="ru-RU" sz="2177"/>
              <a:t> Меняется картина опьянения. Измененные формы опьянения;</a:t>
            </a:r>
          </a:p>
          <a:p>
            <a:pPr eaLnBrk="1">
              <a:lnSpc>
                <a:spcPct val="80000"/>
              </a:lnSpc>
            </a:pPr>
            <a:r>
              <a:rPr lang="ru-RU" altLang="ru-RU" sz="2177"/>
              <a:t> Систематический прием алкоголя (псевдозапои, постоянная, перемежающая формы);</a:t>
            </a:r>
          </a:p>
          <a:p>
            <a:pPr eaLnBrk="1">
              <a:lnSpc>
                <a:spcPct val="80000"/>
              </a:lnSpc>
            </a:pPr>
            <a:r>
              <a:rPr lang="ru-RU" altLang="ru-RU" sz="2177"/>
              <a:t> Отсутствие количественного контроля, снижение ситуационного контроля;</a:t>
            </a:r>
          </a:p>
          <a:p>
            <a:pPr eaLnBrk="1">
              <a:lnSpc>
                <a:spcPct val="80000"/>
              </a:lnSpc>
            </a:pPr>
            <a:r>
              <a:rPr lang="ru-RU" altLang="ru-RU" sz="2177"/>
              <a:t> Личностные изменения, соматические последствия. </a:t>
            </a:r>
          </a:p>
        </p:txBody>
      </p:sp>
    </p:spTree>
    <p:extLst>
      <p:ext uri="{BB962C8B-B14F-4D97-AF65-F5344CB8AC3E}">
        <p14:creationId xmlns:p14="http://schemas.microsoft.com/office/powerpoint/2010/main" val="3201886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a:r>
              <a:rPr lang="ru-RU" altLang="ru-RU" sz="2177" b="1"/>
              <a:t>ТРЕТЬЯ (ЭНЦЕФАЛОПАТИЧЕСКАЯ) СТАДИЯ</a:t>
            </a:r>
            <a:r>
              <a:rPr lang="ru-RU" altLang="ru-RU" sz="3629"/>
              <a:t> </a:t>
            </a:r>
            <a:r>
              <a:rPr lang="ru-RU" altLang="ru-RU" sz="2177"/>
              <a:t>После 40 лет, длительность злоупотребления алкоголем более 15 лет</a:t>
            </a:r>
          </a:p>
        </p:txBody>
      </p:sp>
      <p:sp>
        <p:nvSpPr>
          <p:cNvPr id="25603" name="Rectangle 3"/>
          <p:cNvSpPr>
            <a:spLocks noGrp="1" noChangeArrowheads="1"/>
          </p:cNvSpPr>
          <p:nvPr>
            <p:ph idx="1"/>
          </p:nvPr>
        </p:nvSpPr>
        <p:spPr/>
        <p:txBody>
          <a:bodyPr>
            <a:normAutofit lnSpcReduction="10000"/>
          </a:bodyPr>
          <a:lstStyle/>
          <a:p>
            <a:pPr eaLnBrk="1">
              <a:lnSpc>
                <a:spcPct val="90000"/>
              </a:lnSpc>
            </a:pPr>
            <a:r>
              <a:rPr lang="ru-RU" altLang="ru-RU" sz="2177"/>
              <a:t>Компульсивное влечение к алкоголю с утратой количественного и ситуационного контроля;</a:t>
            </a:r>
          </a:p>
          <a:p>
            <a:pPr eaLnBrk="1">
              <a:lnSpc>
                <a:spcPct val="90000"/>
              </a:lnSpc>
            </a:pPr>
            <a:r>
              <a:rPr lang="ru-RU" altLang="ru-RU" sz="2177"/>
              <a:t>Снижение толерантности, развитие интолерантности</a:t>
            </a:r>
          </a:p>
          <a:p>
            <a:pPr eaLnBrk="1">
              <a:lnSpc>
                <a:spcPct val="90000"/>
              </a:lnSpc>
            </a:pPr>
            <a:r>
              <a:rPr lang="ru-RU" altLang="ru-RU" sz="2177"/>
              <a:t> Истинные запои;</a:t>
            </a:r>
          </a:p>
          <a:p>
            <a:pPr eaLnBrk="1">
              <a:lnSpc>
                <a:spcPct val="90000"/>
              </a:lnSpc>
            </a:pPr>
            <a:r>
              <a:rPr lang="ru-RU" altLang="ru-RU" sz="2177"/>
              <a:t> Тотальная алкогольная амнезия</a:t>
            </a:r>
          </a:p>
          <a:p>
            <a:pPr eaLnBrk="1">
              <a:lnSpc>
                <a:spcPct val="90000"/>
              </a:lnSpc>
            </a:pPr>
            <a:r>
              <a:rPr lang="ru-RU" altLang="ru-RU" sz="2177"/>
              <a:t> Утяжеление неврологических и психопатологических признаков алкогольной энцефалопатии; деградация личности</a:t>
            </a:r>
          </a:p>
          <a:p>
            <a:pPr eaLnBrk="1">
              <a:lnSpc>
                <a:spcPct val="90000"/>
              </a:lnSpc>
            </a:pPr>
            <a:r>
              <a:rPr lang="ru-RU" altLang="ru-RU" sz="2177"/>
              <a:t> Большая вероятность алкогольных психозов и в особенности их затяжных форм. </a:t>
            </a:r>
          </a:p>
        </p:txBody>
      </p:sp>
    </p:spTree>
    <p:extLst>
      <p:ext uri="{BB962C8B-B14F-4D97-AF65-F5344CB8AC3E}">
        <p14:creationId xmlns:p14="http://schemas.microsoft.com/office/powerpoint/2010/main" val="3682693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vert="horz" wrap="square" lIns="81646" tIns="42456" rIns="81646" bIns="42456" numCol="1" anchor="b" anchorCtr="0" compatLnSpc="1">
            <a:prstTxWarp prst="textNoShape">
              <a:avLst/>
            </a:prstTxWarp>
          </a:bodyPr>
          <a:lstStyle/>
          <a:p>
            <a:pPr eaLnBrk="1">
              <a:lnSpc>
                <a:spcPct val="98000"/>
              </a:lnSpc>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sz="2903" i="1" dirty="0" err="1"/>
              <a:t>Социально-психологические</a:t>
            </a:r>
            <a:r>
              <a:rPr lang="en-GB" altLang="ru-RU" sz="2903" i="1" dirty="0"/>
              <a:t> </a:t>
            </a:r>
            <a:r>
              <a:rPr lang="en-GB" altLang="ru-RU" sz="2903" i="1" dirty="0" err="1"/>
              <a:t>факторы</a:t>
            </a:r>
            <a:r>
              <a:rPr lang="en-GB" altLang="ru-RU" sz="2903" dirty="0"/>
              <a:t> в </a:t>
            </a:r>
            <a:r>
              <a:rPr lang="en-GB" altLang="ru-RU" sz="2903" dirty="0" err="1"/>
              <a:t>развитии</a:t>
            </a:r>
            <a:r>
              <a:rPr lang="en-GB" altLang="ru-RU" sz="2903" dirty="0"/>
              <a:t> </a:t>
            </a:r>
            <a:r>
              <a:rPr lang="en-GB" altLang="ru-RU" sz="2903" dirty="0" err="1"/>
              <a:t>женского</a:t>
            </a:r>
            <a:r>
              <a:rPr lang="en-GB" altLang="ru-RU" sz="2903" dirty="0"/>
              <a:t> </a:t>
            </a:r>
            <a:r>
              <a:rPr lang="en-GB" altLang="ru-RU" sz="2903" dirty="0" err="1"/>
              <a:t>алкоголизма</a:t>
            </a:r>
            <a:r>
              <a:rPr lang="en-GB" altLang="ru-RU" sz="3629" dirty="0"/>
              <a:t> </a:t>
            </a:r>
          </a:p>
        </p:txBody>
      </p:sp>
      <p:sp>
        <p:nvSpPr>
          <p:cNvPr id="22531" name="Rectangle 3"/>
          <p:cNvSpPr>
            <a:spLocks noGrp="1" noChangeArrowheads="1"/>
          </p:cNvSpPr>
          <p:nvPr>
            <p:ph idx="1"/>
          </p:nvPr>
        </p:nvSpPr>
        <p:spPr/>
        <p:txBody>
          <a:bodyPr vert="horz" wrap="square" lIns="81646" tIns="42456" rIns="81646" bIns="42456" numCol="1" anchor="t" anchorCtr="0" compatLnSpc="1">
            <a:prstTxWarp prst="textNoShape">
              <a:avLst/>
            </a:prstTxWarp>
            <a:normAutofit fontScale="85000" lnSpcReduction="20000"/>
          </a:bodyPr>
          <a:lstStyle/>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ru-RU" altLang="ru-RU" sz="2540" i="1"/>
              <a:t>Семейный алкоголизм, дефицит внимания</a:t>
            </a:r>
          </a:p>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sz="2540" i="1"/>
              <a:t>Психическая травматизация-</a:t>
            </a:r>
            <a:r>
              <a:rPr lang="en-GB" altLang="ru-RU" sz="2540"/>
              <a:t> (в детстве, юности)</a:t>
            </a:r>
            <a:r>
              <a:rPr lang="ar-SA" altLang="ru-RU" sz="2540">
                <a:cs typeface="Times New Roman" panose="02020603050405020304" pitchFamily="18" charset="0"/>
              </a:rPr>
              <a:t>‏</a:t>
            </a:r>
            <a:endParaRPr lang="ru-RU" altLang="ru-RU" sz="2540" i="1"/>
          </a:p>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sz="2540" i="1"/>
              <a:t>Эмансипация</a:t>
            </a:r>
            <a:r>
              <a:rPr lang="ru-RU" altLang="ru-RU" sz="2540" i="1"/>
              <a:t> </a:t>
            </a:r>
            <a:r>
              <a:rPr lang="en-GB" altLang="ru-RU" sz="2540"/>
              <a:t> </a:t>
            </a:r>
            <a:r>
              <a:rPr lang="ru-RU" altLang="ru-RU" sz="2540"/>
              <a:t>Экономическая самостоятельность и заимствование стереотипов поведения мужчины </a:t>
            </a:r>
          </a:p>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ru-RU" altLang="ru-RU" sz="2540" i="1"/>
              <a:t>Проблемы в личной жизни</a:t>
            </a:r>
            <a:r>
              <a:rPr lang="ru-RU" altLang="ru-RU" sz="2540"/>
              <a:t>    К 25 годам выходит замуж только 52% девушек. Разводы,одиночество. </a:t>
            </a:r>
          </a:p>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sz="2540"/>
              <a:t>В</a:t>
            </a:r>
            <a:r>
              <a:rPr lang="en-GB" altLang="ru-RU" sz="2540" i="1"/>
              <a:t>лияние супруга,злоупотребляющего алкоголем (до 70%) </a:t>
            </a:r>
            <a:r>
              <a:rPr lang="ru-RU" altLang="ru-RU" sz="2540" i="1"/>
              <a:t>  </a:t>
            </a:r>
            <a:r>
              <a:rPr lang="en-GB" altLang="ru-RU" sz="2540"/>
              <a:t>Алкоголь как средство внутрисемейной адаптации</a:t>
            </a:r>
            <a:r>
              <a:rPr lang="ru-RU" altLang="ru-RU" sz="2540"/>
              <a:t>. Ежедневное употребление алкоголя женой - 9 из 10 браков приводит к разводу.</a:t>
            </a:r>
          </a:p>
          <a:p>
            <a:pPr eaLnBrk="1">
              <a:lnSpc>
                <a:spcPct val="88000"/>
              </a:lnSpc>
              <a:spcBef>
                <a:spcPts val="635"/>
              </a:spcBef>
              <a:spcAft>
                <a:spcPct val="0"/>
              </a:spcAft>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ru-RU" sz="2540" i="1"/>
              <a:t>Алкоголизм в пожилом возрасте</a:t>
            </a:r>
            <a:r>
              <a:rPr lang="en-GB" altLang="ru-RU" sz="2540"/>
              <a:t> - продолжительность жизни женщин в России в среднем на 14 лет больше, чем у мужчин.</a:t>
            </a:r>
          </a:p>
          <a:p>
            <a:pPr eaLnBrk="1">
              <a:lnSpc>
                <a:spcPct val="88000"/>
              </a:lnSpc>
              <a:spcBef>
                <a:spcPts val="635"/>
              </a:spcBef>
              <a:spcAft>
                <a:spcPct val="0"/>
              </a:spcAft>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ru-RU" altLang="ru-RU" sz="2540"/>
              <a:t> </a:t>
            </a:r>
            <a:endParaRPr lang="en-GB" altLang="ru-RU" sz="2540"/>
          </a:p>
        </p:txBody>
      </p:sp>
    </p:spTree>
    <p:extLst>
      <p:ext uri="{BB962C8B-B14F-4D97-AF65-F5344CB8AC3E}">
        <p14:creationId xmlns:p14="http://schemas.microsoft.com/office/powerpoint/2010/main" val="410538670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978473"/>
          </a:xfrm>
        </p:spPr>
        <p:txBody>
          <a:bodyPr>
            <a:normAutofit/>
          </a:bodyPr>
          <a:lstStyle/>
          <a:p>
            <a:r>
              <a:rPr lang="ru-RU" sz="2800" dirty="0"/>
              <a:t>Факторы, способствующие формированию женского алкоголизма</a:t>
            </a:r>
          </a:p>
        </p:txBody>
      </p:sp>
      <p:sp>
        <p:nvSpPr>
          <p:cNvPr id="3" name="Объект 2"/>
          <p:cNvSpPr>
            <a:spLocks noGrp="1"/>
          </p:cNvSpPr>
          <p:nvPr>
            <p:ph idx="1"/>
          </p:nvPr>
        </p:nvSpPr>
        <p:spPr>
          <a:xfrm>
            <a:off x="1295401" y="2150076"/>
            <a:ext cx="9601196" cy="3945924"/>
          </a:xfrm>
        </p:spPr>
        <p:txBody>
          <a:bodyPr>
            <a:normAutofit fontScale="70000" lnSpcReduction="20000"/>
          </a:bodyPr>
          <a:lstStyle/>
          <a:p>
            <a:r>
              <a:rPr lang="ru-RU" dirty="0"/>
              <a:t>Содержание жиров в организме. При растворении этилового спирта в воде его концентрация снижается, а накопление этанола в жирах, напротив, способствует повышению его содержания в органах и тканях. В женском организме содержится намного больше жировой клетчатки и меньше </a:t>
            </a:r>
            <a:r>
              <a:rPr lang="ru-RU" dirty="0" smtClean="0"/>
              <a:t>воды (на 10%), </a:t>
            </a:r>
            <a:r>
              <a:rPr lang="ru-RU" dirty="0"/>
              <a:t>чем в мужском. «Благодаря» такой физиологической особенности именно женщины становятся более уязвимы к действию алкоголя</a:t>
            </a:r>
            <a:r>
              <a:rPr lang="ru-RU" dirty="0" smtClean="0"/>
              <a:t>.</a:t>
            </a:r>
            <a:endParaRPr lang="ru-RU" dirty="0"/>
          </a:p>
          <a:p>
            <a:r>
              <a:rPr lang="ru-RU" dirty="0"/>
              <a:t>Концентрация ферментов. Женский организм отличается от мужского и низким уровнем двух основных ферментов, расщепляющих этанол. Поэтому, если мужчина и женщина выпьют равную дозу спиртного, в кровотоке дамы содержание этилового спирта будет выше</a:t>
            </a:r>
            <a:r>
              <a:rPr lang="ru-RU" dirty="0" smtClean="0"/>
              <a:t>.</a:t>
            </a:r>
            <a:endParaRPr lang="ru-RU" dirty="0"/>
          </a:p>
          <a:p>
            <a:r>
              <a:rPr lang="ru-RU" dirty="0"/>
              <a:t>Алкоголь снимает </a:t>
            </a:r>
            <a:r>
              <a:rPr lang="ru-RU" dirty="0" smtClean="0"/>
              <a:t>предменструальное </a:t>
            </a:r>
            <a:r>
              <a:rPr lang="ru-RU" dirty="0"/>
              <a:t>напряжение, действуя успокаивающе; в результате может возникнуть привыкание и зависимость. Кроме того, в предменструальном периоде усиливается всасывание алкоголя из желудочно-кишечного тракта в кровь. Поэтому алкоголь, принятый в пересчете на массу тела действует на женщин сильнее, оказывая более сильный токсический эффект. </a:t>
            </a:r>
            <a:endParaRPr lang="ru-RU" dirty="0" smtClean="0"/>
          </a:p>
          <a:p>
            <a:r>
              <a:rPr lang="ru-RU" dirty="0" smtClean="0"/>
              <a:t>Наследственность</a:t>
            </a:r>
            <a:r>
              <a:rPr lang="ru-RU" dirty="0"/>
              <a:t>, встречается вдвое чаще, чем у мужчин и поданным некоторых исследователей доходит до 90%.</a:t>
            </a:r>
            <a:br>
              <a:rPr lang="ru-RU" dirty="0"/>
            </a:br>
            <a:endParaRPr lang="ru-RU" dirty="0"/>
          </a:p>
        </p:txBody>
      </p:sp>
    </p:spTree>
    <p:extLst>
      <p:ext uri="{BB962C8B-B14F-4D97-AF65-F5344CB8AC3E}">
        <p14:creationId xmlns:p14="http://schemas.microsoft.com/office/powerpoint/2010/main" val="3460315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1466933-DABE-42D2-A15A-94715ADA81B5}"/>
              </a:ext>
            </a:extLst>
          </p:cNvPr>
          <p:cNvSpPr>
            <a:spLocks noGrp="1"/>
          </p:cNvSpPr>
          <p:nvPr>
            <p:ph type="title"/>
          </p:nvPr>
        </p:nvSpPr>
        <p:spPr/>
        <p:txBody>
          <a:bodyPr>
            <a:normAutofit fontScale="90000"/>
          </a:bodyPr>
          <a:lstStyle/>
          <a:p>
            <a:r>
              <a:rPr lang="ru-RU" dirty="0"/>
              <a:t>К психологическим причинам можно отнести:</a:t>
            </a:r>
          </a:p>
        </p:txBody>
      </p:sp>
      <p:sp>
        <p:nvSpPr>
          <p:cNvPr id="3" name="Объект 2">
            <a:extLst>
              <a:ext uri="{FF2B5EF4-FFF2-40B4-BE49-F238E27FC236}">
                <a16:creationId xmlns:a16="http://schemas.microsoft.com/office/drawing/2014/main" xmlns="" id="{9EF6B5CE-419B-4F29-ABAE-D49C0AD3FF0F}"/>
              </a:ext>
            </a:extLst>
          </p:cNvPr>
          <p:cNvSpPr>
            <a:spLocks noGrp="1"/>
          </p:cNvSpPr>
          <p:nvPr>
            <p:ph idx="1"/>
          </p:nvPr>
        </p:nvSpPr>
        <p:spPr/>
        <p:txBody>
          <a:bodyPr>
            <a:normAutofit/>
          </a:bodyPr>
          <a:lstStyle/>
          <a:p>
            <a:r>
              <a:rPr lang="ru-RU" dirty="0" smtClean="0"/>
              <a:t>осуждение</a:t>
            </a:r>
            <a:r>
              <a:rPr lang="ru-RU" dirty="0"/>
              <a:t>, неприязнь к пьющим женщинам приводит к тому, что у женщин бытовое пьянство протекает скрыто, его течение усугубляется стрессом от необходимости скрывать свое пристрастие, а это ведет в большему употреблению спиртного;</a:t>
            </a:r>
          </a:p>
          <a:p>
            <a:r>
              <a:rPr lang="ru-RU" dirty="0"/>
              <a:t>высокий для женского организма уровень стрессов в целом;</a:t>
            </a:r>
          </a:p>
          <a:p>
            <a:r>
              <a:rPr lang="ru-RU" dirty="0"/>
              <a:t>эмоциональная предрасположенность женщин к снятию стресса без вовлечения посторонних (отсюда посиделки исключительно с близкими подругами по «рюмку чая», но не посещение врача).</a:t>
            </a:r>
          </a:p>
        </p:txBody>
      </p:sp>
    </p:spTree>
    <p:extLst>
      <p:ext uri="{BB962C8B-B14F-4D97-AF65-F5344CB8AC3E}">
        <p14:creationId xmlns:p14="http://schemas.microsoft.com/office/powerpoint/2010/main" val="2410120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Rectangle 7"/>
          <p:cNvSpPr>
            <a:spLocks noGrp="1" noChangeArrowheads="1"/>
          </p:cNvSpPr>
          <p:nvPr>
            <p:ph type="title"/>
          </p:nvPr>
        </p:nvSpPr>
        <p:spPr/>
        <p:txBody>
          <a:bodyPr vert="horz" wrap="square" lIns="91438" tIns="45719" rIns="91438" bIns="45719" numCol="1" anchor="b" anchorCtr="0" compatLnSpc="1">
            <a:prstTxWarp prst="textNoShape">
              <a:avLst/>
            </a:prstTxWarp>
          </a:bodyPr>
          <a:lstStyle/>
          <a:p>
            <a:pPr eaLnBrk="1" hangingPunct="1">
              <a:defRPr/>
            </a:pPr>
            <a:r>
              <a:rPr lang="ru-RU" altLang="ru-RU" sz="3629" dirty="0">
                <a:effectLst>
                  <a:outerShdw blurRad="38100" dist="38100" dir="2700000" algn="tl">
                    <a:srgbClr val="C0C0C0"/>
                  </a:outerShdw>
                </a:effectLst>
              </a:rPr>
              <a:t>Особенности течения женского алкоголизма</a:t>
            </a:r>
          </a:p>
        </p:txBody>
      </p:sp>
      <p:pic>
        <p:nvPicPr>
          <p:cNvPr id="36868" name="Picture 10" descr="68950"/>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2387600" y="3377406"/>
            <a:ext cx="2540000" cy="1676400"/>
          </a:xfrm>
        </p:spPr>
      </p:pic>
      <p:sp>
        <p:nvSpPr>
          <p:cNvPr id="30729" name="Rectangle 9"/>
          <p:cNvSpPr>
            <a:spLocks noGrp="1" noChangeArrowheads="1"/>
          </p:cNvSpPr>
          <p:nvPr>
            <p:ph sz="half" idx="2"/>
          </p:nvPr>
        </p:nvSpPr>
        <p:spPr/>
        <p:txBody>
          <a:bodyPr vert="horz" wrap="square" lIns="91438" tIns="45719" rIns="91438" bIns="45719" numCol="1" anchor="t" anchorCtr="0" compatLnSpc="1">
            <a:prstTxWarp prst="textNoShape">
              <a:avLst/>
            </a:prstTxWarp>
          </a:bodyPr>
          <a:lstStyle/>
          <a:p>
            <a:pPr marL="311079" indent="-311079" eaLnBrk="1" hangingPunct="1">
              <a:lnSpc>
                <a:spcPct val="90000"/>
              </a:lnSpc>
              <a:spcBef>
                <a:spcPct val="20000"/>
              </a:spcBef>
              <a:spcAft>
                <a:spcPct val="0"/>
              </a:spcAft>
              <a:buClr>
                <a:srgbClr val="000000"/>
              </a:buClr>
              <a:buSzPct val="100000"/>
              <a:buFont typeface="Times New Roman" pitchFamily="18" charset="0"/>
              <a:buChar char="•"/>
              <a:defRPr/>
            </a:pPr>
            <a:r>
              <a:rPr lang="ru-RU" altLang="ru-RU" dirty="0">
                <a:effectLst>
                  <a:outerShdw blurRad="38100" dist="38100" dir="2700000" algn="tl">
                    <a:srgbClr val="C0C0C0"/>
                  </a:outerShdw>
                </a:effectLst>
              </a:rPr>
              <a:t>Позднее обращение</a:t>
            </a:r>
          </a:p>
          <a:p>
            <a:pPr marL="311079" indent="-311079" eaLnBrk="1" hangingPunct="1">
              <a:lnSpc>
                <a:spcPct val="90000"/>
              </a:lnSpc>
              <a:spcBef>
                <a:spcPct val="20000"/>
              </a:spcBef>
              <a:spcAft>
                <a:spcPct val="0"/>
              </a:spcAft>
              <a:buClr>
                <a:srgbClr val="000000"/>
              </a:buClr>
              <a:buSzPct val="100000"/>
              <a:buFont typeface="Times New Roman" pitchFamily="18" charset="0"/>
              <a:buChar char="•"/>
              <a:defRPr/>
            </a:pPr>
            <a:r>
              <a:rPr lang="ru-RU" altLang="ru-RU" dirty="0">
                <a:effectLst>
                  <a:outerShdw blurRad="38100" dist="38100" dir="2700000" algn="tl">
                    <a:srgbClr val="C0C0C0"/>
                  </a:outerShdw>
                </a:effectLst>
              </a:rPr>
              <a:t>Злокачественное течение при утрате семейных связей, нравственно-этических норм</a:t>
            </a:r>
          </a:p>
          <a:p>
            <a:pPr marL="311079" indent="-311079" eaLnBrk="1" hangingPunct="1">
              <a:lnSpc>
                <a:spcPct val="90000"/>
              </a:lnSpc>
              <a:spcBef>
                <a:spcPct val="20000"/>
              </a:spcBef>
              <a:spcAft>
                <a:spcPct val="0"/>
              </a:spcAft>
              <a:buClr>
                <a:srgbClr val="000000"/>
              </a:buClr>
              <a:buSzPct val="100000"/>
              <a:buFont typeface="Times New Roman" pitchFamily="18" charset="0"/>
              <a:buChar char="•"/>
              <a:defRPr/>
            </a:pPr>
            <a:r>
              <a:rPr lang="ru-RU" altLang="ru-RU" dirty="0">
                <a:effectLst>
                  <a:outerShdw blurRad="38100" dist="38100" dir="2700000" algn="tl">
                    <a:srgbClr val="C0C0C0"/>
                  </a:outerShdw>
                </a:effectLst>
              </a:rPr>
              <a:t>Ранние соматические </a:t>
            </a:r>
            <a:r>
              <a:rPr lang="ru-RU" altLang="ru-RU" dirty="0" smtClean="0">
                <a:effectLst>
                  <a:outerShdw blurRad="38100" dist="38100" dir="2700000" algn="tl">
                    <a:srgbClr val="C0C0C0"/>
                  </a:outerShdw>
                </a:effectLst>
              </a:rPr>
              <a:t>осложнения</a:t>
            </a:r>
          </a:p>
          <a:p>
            <a:pPr marL="311079" indent="-311079" eaLnBrk="1" hangingPunct="1">
              <a:lnSpc>
                <a:spcPct val="90000"/>
              </a:lnSpc>
              <a:spcBef>
                <a:spcPct val="20000"/>
              </a:spcBef>
              <a:spcAft>
                <a:spcPct val="0"/>
              </a:spcAft>
              <a:buClr>
                <a:srgbClr val="000000"/>
              </a:buClr>
              <a:buSzPct val="100000"/>
              <a:buFont typeface="Times New Roman" pitchFamily="18" charset="0"/>
              <a:buChar char="•"/>
              <a:defRPr/>
            </a:pPr>
            <a:r>
              <a:rPr lang="ru-RU" altLang="ru-RU" dirty="0" smtClean="0">
                <a:effectLst>
                  <a:outerShdw blurRad="38100" dist="38100" dir="2700000" algn="tl">
                    <a:srgbClr val="C0C0C0"/>
                  </a:outerShdw>
                </a:effectLst>
              </a:rPr>
              <a:t>Снижение эффективности лечения алкогольной зависимости</a:t>
            </a:r>
            <a:endParaRPr lang="ru-RU" altLang="ru-RU" dirty="0">
              <a:effectLst>
                <a:outerShdw blurRad="38100" dist="38100" dir="2700000" algn="tl">
                  <a:srgbClr val="C0C0C0"/>
                </a:outerShdw>
              </a:effectLst>
            </a:endParaRPr>
          </a:p>
        </p:txBody>
      </p:sp>
    </p:spTree>
    <p:extLst>
      <p:ext uri="{BB962C8B-B14F-4D97-AF65-F5344CB8AC3E}">
        <p14:creationId xmlns:p14="http://schemas.microsoft.com/office/powerpoint/2010/main" val="857329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1800" dirty="0"/>
              <a:t>Клинические особенности алкоголизма у молодых женщин с </a:t>
            </a:r>
            <a:r>
              <a:rPr lang="ru-RU" sz="1800" dirty="0" err="1"/>
              <a:t>девиантным</a:t>
            </a:r>
            <a:r>
              <a:rPr lang="ru-RU" sz="1800" dirty="0"/>
              <a:t> поведением</a:t>
            </a:r>
            <a:br>
              <a:rPr lang="ru-RU" sz="1800" dirty="0"/>
            </a:br>
            <a:r>
              <a:rPr lang="ru-RU" sz="1800" dirty="0"/>
              <a:t>тема диссертации и автореферата по ВАК РФ 14.00.18, кандидат медицинских наук Овчинников, Сергей Валентинович</a:t>
            </a:r>
          </a:p>
        </p:txBody>
      </p:sp>
      <p:sp>
        <p:nvSpPr>
          <p:cNvPr id="6" name="Объект 5"/>
          <p:cNvSpPr>
            <a:spLocks noGrp="1"/>
          </p:cNvSpPr>
          <p:nvPr>
            <p:ph idx="1"/>
          </p:nvPr>
        </p:nvSpPr>
        <p:spPr/>
        <p:txBody>
          <a:bodyPr>
            <a:normAutofit fontScale="85000" lnSpcReduction="20000"/>
          </a:bodyPr>
          <a:lstStyle/>
          <a:p>
            <a:r>
              <a:rPr lang="ru-RU" dirty="0"/>
              <a:t>По результатам исследования, у женщин основной группы выделен клинико-динамический признак высокой </a:t>
            </a:r>
            <a:r>
              <a:rPr lang="ru-RU" dirty="0" err="1"/>
              <a:t>прогредиентности</a:t>
            </a:r>
            <a:r>
              <a:rPr lang="ru-RU" dirty="0"/>
              <a:t>, т.е. злокачественного (ускоренного, </a:t>
            </a:r>
            <a:r>
              <a:rPr lang="ru-RU" dirty="0" err="1"/>
              <a:t>безремиссионного</a:t>
            </a:r>
            <a:r>
              <a:rPr lang="ru-RU" dirty="0"/>
              <a:t>) течения алкоголизма </a:t>
            </a:r>
            <a:r>
              <a:rPr lang="ru-RU" dirty="0" smtClean="0"/>
              <a:t>Уже в первой </a:t>
            </a:r>
            <a:r>
              <a:rPr lang="ru-RU" dirty="0"/>
              <a:t>стадии алкоголизма завершилось окончательное формирование динамической и структурной модели алкоголизма, включающей осевой клинический признак — </a:t>
            </a:r>
            <a:r>
              <a:rPr lang="ru-RU" dirty="0" err="1"/>
              <a:t>психоорганический</a:t>
            </a:r>
            <a:r>
              <a:rPr lang="ru-RU" dirty="0"/>
              <a:t> </a:t>
            </a:r>
            <a:r>
              <a:rPr lang="ru-RU" dirty="0" err="1" smtClean="0"/>
              <a:t>синдромокомплекс</a:t>
            </a:r>
            <a:r>
              <a:rPr lang="ru-RU" dirty="0" smtClean="0"/>
              <a:t>:,  </a:t>
            </a:r>
            <a:r>
              <a:rPr lang="ru-RU" dirty="0"/>
              <a:t>а) углубление личностного «сдвига» со снижением интеллектуально-</a:t>
            </a:r>
            <a:r>
              <a:rPr lang="ru-RU" dirty="0" err="1"/>
              <a:t>мнестических</a:t>
            </a:r>
            <a:r>
              <a:rPr lang="ru-RU" dirty="0"/>
              <a:t> функций, волевых процессов, психической незрелости (инфантильности), критических возможностей и мотивации положительной деятельности </a:t>
            </a:r>
            <a:r>
              <a:rPr lang="ru-RU" dirty="0" smtClean="0"/>
              <a:t>; </a:t>
            </a:r>
            <a:r>
              <a:rPr lang="ru-RU" dirty="0"/>
              <a:t>б) наличие </a:t>
            </a:r>
            <a:r>
              <a:rPr lang="ru-RU" dirty="0" err="1"/>
              <a:t>амнестических</a:t>
            </a:r>
            <a:r>
              <a:rPr lang="ru-RU" dirty="0"/>
              <a:t> и измененных форм опьянения с изменением аффекта по эксплозивному и </a:t>
            </a:r>
            <a:r>
              <a:rPr lang="ru-RU" dirty="0" err="1"/>
              <a:t>дисфорическому</a:t>
            </a:r>
            <a:r>
              <a:rPr lang="ru-RU" dirty="0"/>
              <a:t> типу реагирования; в) доминирование эйфорического аффекта над релаксацией на фоне стойкого неодолимого влечения к алкоголю; г) укорочение длительности первой стадии</a:t>
            </a:r>
          </a:p>
        </p:txBody>
      </p:sp>
    </p:spTree>
    <p:extLst>
      <p:ext uri="{BB962C8B-B14F-4D97-AF65-F5344CB8AC3E}">
        <p14:creationId xmlns:p14="http://schemas.microsoft.com/office/powerpoint/2010/main" val="3434216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Во второй стадии </a:t>
            </a:r>
            <a:r>
              <a:rPr lang="ru-RU" dirty="0" smtClean="0"/>
              <a:t>алкоголизма у женщин</a:t>
            </a:r>
            <a:endParaRPr lang="ru-RU" dirty="0"/>
          </a:p>
        </p:txBody>
      </p:sp>
      <p:sp>
        <p:nvSpPr>
          <p:cNvPr id="3" name="Объект 2"/>
          <p:cNvSpPr>
            <a:spLocks noGrp="1"/>
          </p:cNvSpPr>
          <p:nvPr>
            <p:ph idx="1"/>
          </p:nvPr>
        </p:nvSpPr>
        <p:spPr/>
        <p:txBody>
          <a:bodyPr>
            <a:normAutofit fontScale="92500" lnSpcReduction="10000"/>
          </a:bodyPr>
          <a:lstStyle/>
          <a:p>
            <a:r>
              <a:rPr lang="ru-RU" dirty="0" smtClean="0"/>
              <a:t>установлено </a:t>
            </a:r>
            <a:r>
              <a:rPr lang="ru-RU" dirty="0"/>
              <a:t>наиболее выраженное прогрессирование алкогольной симптоматики с ростом синдрома зависимости и преобладанием токсических последствий в форме: а) нарастания алкогольного влечения до постоянного (неосознаваемого, неодолимого, без борьбы мотивов) стремления снимать с помощью алкоголя-нарастающие симптомы трудно переносимого дискомфорта; б) усложнения измененных форм опьянения до </a:t>
            </a:r>
            <a:r>
              <a:rPr lang="ru-RU" dirty="0" smtClean="0"/>
              <a:t>сдвига </a:t>
            </a:r>
            <a:r>
              <a:rPr lang="ru-RU" dirty="0"/>
              <a:t>реагирования на уровень эксплозивного (аффективно-</a:t>
            </a:r>
            <a:r>
              <a:rPr lang="ru-RU" dirty="0" err="1"/>
              <a:t>дисфорического</a:t>
            </a:r>
            <a:r>
              <a:rPr lang="ru-RU" dirty="0"/>
              <a:t>) с интерпретацией отношений и выраженным реагированием (активно- или пассивно-протестным); </a:t>
            </a:r>
            <a:r>
              <a:rPr lang="ru-RU" dirty="0" smtClean="0"/>
              <a:t>в) </a:t>
            </a:r>
            <a:r>
              <a:rPr lang="ru-RU" dirty="0"/>
              <a:t>снижения </a:t>
            </a:r>
            <a:r>
              <a:rPr lang="ru-RU" dirty="0" err="1"/>
              <a:t>социоально-микросредовых</a:t>
            </a:r>
            <a:r>
              <a:rPr lang="ru-RU" dirty="0"/>
              <a:t> связей, утратой обязанностей и устремлению к получению удовольствий.</a:t>
            </a:r>
          </a:p>
        </p:txBody>
      </p:sp>
    </p:spTree>
    <p:extLst>
      <p:ext uri="{BB962C8B-B14F-4D97-AF65-F5344CB8AC3E}">
        <p14:creationId xmlns:p14="http://schemas.microsoft.com/office/powerpoint/2010/main" val="1002303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t>Ю.М. Дмитриевым (2006) предложена классификация патогенного воздействия алкоголизма родителей на развитие ребенка, в которую включены:</a:t>
            </a:r>
          </a:p>
        </p:txBody>
      </p:sp>
      <p:sp>
        <p:nvSpPr>
          <p:cNvPr id="3" name="Объект 2"/>
          <p:cNvSpPr>
            <a:spLocks noGrp="1"/>
          </p:cNvSpPr>
          <p:nvPr>
            <p:ph idx="1"/>
          </p:nvPr>
        </p:nvSpPr>
        <p:spPr/>
        <p:txBody>
          <a:bodyPr>
            <a:normAutofit fontScale="70000" lnSpcReduction="20000"/>
          </a:bodyPr>
          <a:lstStyle/>
          <a:p>
            <a:r>
              <a:rPr lang="ru-RU" dirty="0"/>
              <a:t>влияние алкоголизации родителей на социальный статус и микроклимат семьи:</a:t>
            </a:r>
          </a:p>
          <a:p>
            <a:r>
              <a:rPr lang="ru-RU" dirty="0"/>
              <a:t>- постоянная психотравмирующая ситуация в семьях больных хроническим алкоголизмом;</a:t>
            </a:r>
          </a:p>
          <a:p>
            <a:r>
              <a:rPr lang="ru-RU" dirty="0"/>
              <a:t>- влияние микросреды, в которую неизбежно входят семьи больных хроническим алкоголизмом;</a:t>
            </a:r>
          </a:p>
          <a:p>
            <a:r>
              <a:rPr lang="ru-RU" dirty="0"/>
              <a:t>непосредственное влияние алкоголизации родителей на плод и ребенка:</a:t>
            </a:r>
          </a:p>
          <a:p>
            <a:r>
              <a:rPr lang="ru-RU" dirty="0"/>
              <a:t>- опьянение одного из родителей в период зачатия;</a:t>
            </a:r>
          </a:p>
          <a:p>
            <a:r>
              <a:rPr lang="ru-RU" dirty="0"/>
              <a:t>- </a:t>
            </a:r>
            <a:r>
              <a:rPr lang="ru-RU" dirty="0" err="1"/>
              <a:t>травматизация</a:t>
            </a:r>
            <a:r>
              <a:rPr lang="ru-RU" dirty="0"/>
              <a:t> новорожденного;</a:t>
            </a:r>
          </a:p>
          <a:p>
            <a:r>
              <a:rPr lang="ru-RU" dirty="0"/>
              <a:t>- недостаточный уход за ребенком;</a:t>
            </a:r>
          </a:p>
          <a:p>
            <a:r>
              <a:rPr lang="ru-RU" dirty="0"/>
              <a:t>- неправильное воспитание и связанная с этим педагогическая и социальная запущенность ребенка.</a:t>
            </a:r>
          </a:p>
          <a:p>
            <a:r>
              <a:rPr lang="ru-RU" dirty="0"/>
              <a:t>К данной классификации впоследствии был прибавлен еще один пункт: опьянение матери в период кормления грудью </a:t>
            </a:r>
          </a:p>
        </p:txBody>
      </p:sp>
    </p:spTree>
    <p:extLst>
      <p:ext uri="{BB962C8B-B14F-4D97-AF65-F5344CB8AC3E}">
        <p14:creationId xmlns:p14="http://schemas.microsoft.com/office/powerpoint/2010/main" val="3965729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a:t>
            </a:r>
            <a:r>
              <a:rPr lang="ru-RU" dirty="0" smtClean="0"/>
              <a:t>лкогольный </a:t>
            </a:r>
            <a:r>
              <a:rPr lang="ru-RU" dirty="0"/>
              <a:t>синдром плода</a:t>
            </a:r>
            <a:endParaRPr lang="ru-RU" dirty="0"/>
          </a:p>
        </p:txBody>
      </p:sp>
      <p:sp>
        <p:nvSpPr>
          <p:cNvPr id="3" name="Объект 2"/>
          <p:cNvSpPr>
            <a:spLocks noGrp="1"/>
          </p:cNvSpPr>
          <p:nvPr>
            <p:ph idx="1"/>
          </p:nvPr>
        </p:nvSpPr>
        <p:spPr/>
        <p:txBody>
          <a:bodyPr>
            <a:normAutofit fontScale="62500" lnSpcReduction="20000"/>
          </a:bodyPr>
          <a:lstStyle/>
          <a:p>
            <a:r>
              <a:rPr lang="ru-RU" dirty="0"/>
              <a:t>Употребление алкоголя до, во время зачатия или во время беременности в 30-50% случаев нарушает нормальное развитие плода, что может приводить к возникновению комплекса врожденных дефектов и рождению психически и физически неполноценного ребенка. Этот синдром имеет несколько названий: «алкогольный синдром плода», «алкогольная </a:t>
            </a:r>
            <a:r>
              <a:rPr lang="ru-RU" dirty="0" err="1"/>
              <a:t>эмбриопатия</a:t>
            </a:r>
            <a:r>
              <a:rPr lang="ru-RU" dirty="0"/>
              <a:t>», «фетальный или плодный алкоголизм», «алкогольная </a:t>
            </a:r>
            <a:r>
              <a:rPr lang="ru-RU" dirty="0" err="1"/>
              <a:t>эмбриофетопатия</a:t>
            </a:r>
            <a:r>
              <a:rPr lang="ru-RU" dirty="0"/>
              <a:t>» и описан многими исследователями </a:t>
            </a:r>
            <a:r>
              <a:rPr lang="ru-RU" dirty="0" smtClean="0"/>
              <a:t>. </a:t>
            </a:r>
            <a:r>
              <a:rPr lang="ru-RU" dirty="0"/>
              <a:t>Для него характерно: церебральная недостаточность и задержка психического развития с олигофренией в дальнейшем (93-95%); задержка внутриутробного развития (80-90% детей); черепно-лицевые аномалии (84-88%); мышечная гипотония (40-62%); гиперреактивность и агрессивность (54-60%); врожденные пороки развития, в основном – патология сердечных перегородок (30-50%). Частота развития полного алкогольного синдрома плода, по данным литературы, составляет 2-5%, но отдельные его проявления встречаются значительно чаще (у каждого 2-3 ребенка, рожденного от родителей, злоупотребляющих алкоголем).</a:t>
            </a:r>
          </a:p>
          <a:p>
            <a:endParaRPr lang="ru-RU" dirty="0"/>
          </a:p>
          <a:p>
            <a:r>
              <a:rPr lang="ru-RU" dirty="0"/>
              <a:t>В дальнейшем у таких детей наблюдаются нарушения внимания, импульсивность, расстройства настроения, поведения со склонностью к нарушению общественного порядка и симптомы оппозиционно-вызывающего поведения. Даже при отсутствии при рождении признаков алкогольной </a:t>
            </a:r>
            <a:r>
              <a:rPr lang="ru-RU" dirty="0" err="1"/>
              <a:t>эмбриофетопатии</a:t>
            </a:r>
            <a:r>
              <a:rPr lang="ru-RU" dirty="0"/>
              <a:t> у детей из семей алкоголиков часто наблюдается низкий коэффициент интеллектуальности, а также агрессивность, расстройство речи, неврозы, </a:t>
            </a:r>
            <a:r>
              <a:rPr lang="ru-RU" dirty="0" err="1"/>
              <a:t>энурез</a:t>
            </a:r>
            <a:r>
              <a:rPr lang="ru-RU" dirty="0"/>
              <a:t>, эпилепсия, олигофрения, аномалии зрения и слуха  </a:t>
            </a:r>
          </a:p>
        </p:txBody>
      </p:sp>
    </p:spTree>
    <p:extLst>
      <p:ext uri="{BB962C8B-B14F-4D97-AF65-F5344CB8AC3E}">
        <p14:creationId xmlns:p14="http://schemas.microsoft.com/office/powerpoint/2010/main" val="1957220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286000" y="400050"/>
            <a:ext cx="7620000" cy="5885420"/>
          </a:xfrm>
          <a:prstGeom prst="rect">
            <a:avLst/>
          </a:prstGeom>
        </p:spPr>
      </p:pic>
    </p:spTree>
    <p:extLst>
      <p:ext uri="{BB962C8B-B14F-4D97-AF65-F5344CB8AC3E}">
        <p14:creationId xmlns:p14="http://schemas.microsoft.com/office/powerpoint/2010/main" val="679290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Последствия алкоголизации родителей </a:t>
            </a:r>
            <a:endParaRPr lang="ru-RU" dirty="0"/>
          </a:p>
        </p:txBody>
      </p:sp>
      <p:sp>
        <p:nvSpPr>
          <p:cNvPr id="3" name="Объект 2"/>
          <p:cNvSpPr>
            <a:spLocks noGrp="1"/>
          </p:cNvSpPr>
          <p:nvPr>
            <p:ph idx="1"/>
          </p:nvPr>
        </p:nvSpPr>
        <p:spPr/>
        <p:txBody>
          <a:bodyPr>
            <a:normAutofit fontScale="62500" lnSpcReduction="20000"/>
          </a:bodyPr>
          <a:lstStyle/>
          <a:p>
            <a:r>
              <a:rPr lang="ru-RU" dirty="0"/>
              <a:t>Статистический анализ клинического материала показывает, что дети с нервно-психическими расстройствами достоверно чаще встречаются в семьях, отягощенных родительским алкоголизмом, по сравнению со здоровыми семьями (90—98% и 14—20% соответственно) </a:t>
            </a:r>
            <a:r>
              <a:rPr lang="ru-RU" dirty="0" smtClean="0"/>
              <a:t>.</a:t>
            </a:r>
            <a:endParaRPr lang="ru-RU" dirty="0"/>
          </a:p>
          <a:p>
            <a:endParaRPr lang="ru-RU" dirty="0"/>
          </a:p>
          <a:p>
            <a:r>
              <a:rPr lang="ru-RU" dirty="0"/>
              <a:t>По данным исследования В. </a:t>
            </a:r>
            <a:r>
              <a:rPr lang="ru-RU" dirty="0" err="1"/>
              <a:t>Дульнева</a:t>
            </a:r>
            <a:r>
              <a:rPr lang="ru-RU" dirty="0"/>
              <a:t> </a:t>
            </a:r>
            <a:r>
              <a:rPr lang="ru-RU" dirty="0" smtClean="0"/>
              <a:t>, </a:t>
            </a:r>
            <a:r>
              <a:rPr lang="ru-RU" dirty="0"/>
              <a:t>у детей, родившихся в семьях, в которых муж употреблял алкоголь 2-3 раза в неделю на протяжении 4-5 лет, имелись отчетливые признаки отставания в психическом развитии. Если же такое употребление алкоголя продолжалось 8-10 лет, то умственное отставание детей в этой семье было настолько глубоко, что они не могли учиться в обычной школе.</a:t>
            </a:r>
          </a:p>
          <a:p>
            <a:endParaRPr lang="ru-RU" dirty="0"/>
          </a:p>
          <a:p>
            <a:r>
              <a:rPr lang="ru-RU" dirty="0"/>
              <a:t>Т.М. Рожнова (1996) выявила широкий спектр психопатологии у детей в возрасте от младенческого до 28 лет, чьи отцы болели алкоголизмом. Если у детей в возрасте до 15 лет отмечались сравнительно легкие нарушения - синдром </a:t>
            </a:r>
            <a:r>
              <a:rPr lang="ru-RU" dirty="0" err="1"/>
              <a:t>гиперактивности</a:t>
            </a:r>
            <a:r>
              <a:rPr lang="ru-RU" dirty="0"/>
              <a:t>, невротические расстройства, то по мере их взросления (в 16–28 лет) регистрируются уже более тяжелые нарушения, в том числе алкоголизм. Частота его среди сыновей 21–28 лет больных алкоголизмом отцов достигла 66,67%, а среди дочерей этого возраста - 15,38%.</a:t>
            </a:r>
          </a:p>
        </p:txBody>
      </p:sp>
    </p:spTree>
    <p:extLst>
      <p:ext uri="{BB962C8B-B14F-4D97-AF65-F5344CB8AC3E}">
        <p14:creationId xmlns:p14="http://schemas.microsoft.com/office/powerpoint/2010/main" val="2908404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C3FE61F-5C92-450F-B9C5-6D710AB8D12B}"/>
              </a:ext>
            </a:extLst>
          </p:cNvPr>
          <p:cNvSpPr>
            <a:spLocks noGrp="1"/>
          </p:cNvSpPr>
          <p:nvPr>
            <p:ph type="title"/>
          </p:nvPr>
        </p:nvSpPr>
        <p:spPr/>
        <p:txBody>
          <a:bodyPr>
            <a:normAutofit fontScale="90000"/>
          </a:bodyPr>
          <a:lstStyle/>
          <a:p>
            <a:r>
              <a:rPr lang="ru-RU" dirty="0"/>
              <a:t>Дети в 95% случаев повторяют жизненную модель своего отца или матери.</a:t>
            </a:r>
            <a:endParaRPr lang="ru-RU" dirty="0"/>
          </a:p>
        </p:txBody>
      </p:sp>
      <p:sp>
        <p:nvSpPr>
          <p:cNvPr id="3" name="Объект 2">
            <a:extLst>
              <a:ext uri="{FF2B5EF4-FFF2-40B4-BE49-F238E27FC236}">
                <a16:creationId xmlns:a16="http://schemas.microsoft.com/office/drawing/2014/main" xmlns="" id="{C98DD88C-7862-40CE-B7CA-8565D0ED9A61}"/>
              </a:ext>
            </a:extLst>
          </p:cNvPr>
          <p:cNvSpPr>
            <a:spLocks noGrp="1"/>
          </p:cNvSpPr>
          <p:nvPr>
            <p:ph idx="1"/>
          </p:nvPr>
        </p:nvSpPr>
        <p:spPr/>
        <p:txBody>
          <a:bodyPr/>
          <a:lstStyle/>
          <a:p>
            <a:r>
              <a:rPr lang="ru-RU" dirty="0" smtClean="0"/>
              <a:t>Ребенок </a:t>
            </a:r>
            <a:r>
              <a:rPr lang="ru-RU" dirty="0"/>
              <a:t>начинает осознавать происходящее в семье уже в 2-3 года. Однако родители всячески пытаются скрыть следы своего алкоголизма. Человек подрастает, но разговаривать о проблеме ему запрещают. А тем более «выносить сор из избы». Ребенок замыкается в себе, в своих мечтах и фантазиях, либо предпочитает общению с пьющей мамой или папой улицу. </a:t>
            </a:r>
          </a:p>
        </p:txBody>
      </p:sp>
    </p:spTree>
    <p:extLst>
      <p:ext uri="{BB962C8B-B14F-4D97-AF65-F5344CB8AC3E}">
        <p14:creationId xmlns:p14="http://schemas.microsoft.com/office/powerpoint/2010/main" val="256836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9602FD5-BF43-4E83-9EDC-0D791DEC7021}"/>
              </a:ext>
            </a:extLst>
          </p:cNvPr>
          <p:cNvSpPr>
            <a:spLocks noGrp="1"/>
          </p:cNvSpPr>
          <p:nvPr>
            <p:ph type="title"/>
          </p:nvPr>
        </p:nvSpPr>
        <p:spPr/>
        <p:txBody>
          <a:bodyPr>
            <a:normAutofit fontScale="90000"/>
          </a:bodyPr>
          <a:lstStyle/>
          <a:p>
            <a:r>
              <a:rPr lang="ru-RU" dirty="0" smtClean="0"/>
              <a:t>Данные российских ученых о соматических последствиях алкоголизации родителей </a:t>
            </a:r>
            <a:endParaRPr lang="ru-RU" dirty="0"/>
          </a:p>
        </p:txBody>
      </p:sp>
      <p:sp>
        <p:nvSpPr>
          <p:cNvPr id="3" name="Объект 2">
            <a:extLst>
              <a:ext uri="{FF2B5EF4-FFF2-40B4-BE49-F238E27FC236}">
                <a16:creationId xmlns:a16="http://schemas.microsoft.com/office/drawing/2014/main" xmlns="" id="{04F3F0FB-20AF-4065-9E11-8980CDEA7AA9}"/>
              </a:ext>
            </a:extLst>
          </p:cNvPr>
          <p:cNvSpPr>
            <a:spLocks noGrp="1"/>
          </p:cNvSpPr>
          <p:nvPr>
            <p:ph idx="1"/>
          </p:nvPr>
        </p:nvSpPr>
        <p:spPr/>
        <p:txBody>
          <a:bodyPr>
            <a:normAutofit fontScale="77500" lnSpcReduction="20000"/>
          </a:bodyPr>
          <a:lstStyle/>
          <a:p>
            <a:r>
              <a:rPr lang="ru-RU" dirty="0"/>
              <a:t>При этом наибольшее влияние на них оказало злоупотребление алкоголем именно отца. Так, у детей, отцы которых были пьющими или являлись алкоголиками (при этом мать не употребляла спиртные напитки), в 9 раз чаще наблюдалась задержка физического развития и в 2 раза чаще регистрировались гидроцефалия, энцефалопатия и </a:t>
            </a:r>
            <a:r>
              <a:rPr lang="ru-RU" dirty="0" smtClean="0"/>
              <a:t>рахит. Нами </a:t>
            </a:r>
            <a:r>
              <a:rPr lang="ru-RU" dirty="0"/>
              <a:t>выявлено, что среди подростков, проживающих в семьях алкоголиков, только 6,3% могут быть отнесены ко II группе здоровья, т.е. у них регистрировались отклонения здоровья функционального характера (рис. 1). Подростков, которых можно было бы включить в I группу, не выявлено. У 63,2% подростков обнаруживались различные хронические заболевания, и такие дети были отнесены к Ш группе здоровья. Больные с хроническими заболеваниями в состоянии декомпенсации (V группа здоровья) составили 5,8%. </a:t>
            </a:r>
            <a:r>
              <a:rPr lang="ru-RU" dirty="0" smtClean="0"/>
              <a:t>(Болезни </a:t>
            </a:r>
            <a:r>
              <a:rPr lang="ru-RU" dirty="0"/>
              <a:t>органов </a:t>
            </a:r>
            <a:r>
              <a:rPr lang="ru-RU" dirty="0" smtClean="0"/>
              <a:t>дыхания, </a:t>
            </a:r>
            <a:r>
              <a:rPr lang="ru-RU" dirty="0"/>
              <a:t>б</a:t>
            </a:r>
            <a:r>
              <a:rPr lang="ru-RU" dirty="0" smtClean="0"/>
              <a:t>олезни </a:t>
            </a:r>
            <a:r>
              <a:rPr lang="ru-RU" dirty="0"/>
              <a:t>органов </a:t>
            </a:r>
            <a:r>
              <a:rPr lang="ru-RU" dirty="0" smtClean="0"/>
              <a:t>пищеварения, болезни </a:t>
            </a:r>
            <a:r>
              <a:rPr lang="ru-RU" dirty="0"/>
              <a:t>сердечно- сосудистой системы </a:t>
            </a:r>
            <a:r>
              <a:rPr lang="ru-RU" dirty="0" smtClean="0"/>
              <a:t> болезни </a:t>
            </a:r>
            <a:r>
              <a:rPr lang="ru-RU" dirty="0"/>
              <a:t>нервной системы и органов </a:t>
            </a:r>
            <a:r>
              <a:rPr lang="ru-RU" dirty="0" smtClean="0"/>
              <a:t>чувств, железодефицитная анемия, ЛОР </a:t>
            </a:r>
            <a:r>
              <a:rPr lang="ru-RU" dirty="0"/>
              <a:t>- болезни (аденоиды, тонзиллиты, отит) </a:t>
            </a:r>
            <a:r>
              <a:rPr lang="ru-RU" dirty="0" smtClean="0"/>
              <a:t>в 2-5 раз чаще по сравнению с общей популяцией.</a:t>
            </a:r>
            <a:endParaRPr lang="ru-RU" dirty="0"/>
          </a:p>
          <a:p>
            <a:endParaRPr lang="ru-RU" dirty="0"/>
          </a:p>
          <a:p>
            <a:endParaRPr lang="ru-RU" dirty="0"/>
          </a:p>
          <a:p>
            <a:endParaRPr lang="ru-RU" dirty="0"/>
          </a:p>
        </p:txBody>
      </p:sp>
    </p:spTree>
    <p:extLst>
      <p:ext uri="{BB962C8B-B14F-4D97-AF65-F5344CB8AC3E}">
        <p14:creationId xmlns:p14="http://schemas.microsoft.com/office/powerpoint/2010/main" val="1397383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700" b="1" dirty="0"/>
              <a:t>Синдром ВДА</a:t>
            </a:r>
            <a:br>
              <a:rPr lang="ru-RU" sz="2700" b="1" dirty="0"/>
            </a:br>
            <a:r>
              <a:rPr lang="ru-RU" sz="2400" dirty="0" smtClean="0"/>
              <a:t>Так </a:t>
            </a:r>
            <a:r>
              <a:rPr lang="ru-RU" sz="2400" dirty="0"/>
              <a:t>называемый синдром взрослых детей алкоголиков. Ведь как бы ни сложилась жизнь таких малышей из неблагополучных семей, в их поведении всегда отслеживается некие общие закономерности. </a:t>
            </a:r>
          </a:p>
        </p:txBody>
      </p:sp>
      <p:sp>
        <p:nvSpPr>
          <p:cNvPr id="3" name="Объект 2"/>
          <p:cNvSpPr>
            <a:spLocks noGrp="1"/>
          </p:cNvSpPr>
          <p:nvPr>
            <p:ph idx="1"/>
          </p:nvPr>
        </p:nvSpPr>
        <p:spPr/>
        <p:txBody>
          <a:bodyPr>
            <a:normAutofit fontScale="62500" lnSpcReduction="20000"/>
          </a:bodyPr>
          <a:lstStyle/>
          <a:p>
            <a:r>
              <a:rPr lang="ru-RU" dirty="0"/>
              <a:t>постоянное ощущение вины;</a:t>
            </a:r>
          </a:p>
          <a:p>
            <a:r>
              <a:rPr lang="ru-RU" dirty="0"/>
              <a:t>ощутимо заниженная самооценка;</a:t>
            </a:r>
          </a:p>
          <a:p>
            <a:r>
              <a:rPr lang="ru-RU" dirty="0"/>
              <a:t>склонность обвинять только себя в неудачах;</a:t>
            </a:r>
          </a:p>
          <a:p>
            <a:r>
              <a:rPr lang="ru-RU" dirty="0"/>
              <a:t>неумение ясно выражать свои чувства и эмоции;</a:t>
            </a:r>
          </a:p>
          <a:p>
            <a:r>
              <a:rPr lang="ru-RU" dirty="0"/>
              <a:t>неспособность к неким решительным действиям;</a:t>
            </a:r>
          </a:p>
          <a:p>
            <a:r>
              <a:rPr lang="ru-RU" dirty="0"/>
              <a:t>сильная зависимость от мнения посторонних людей;</a:t>
            </a:r>
          </a:p>
          <a:p>
            <a:r>
              <a:rPr lang="ru-RU" dirty="0"/>
              <a:t>неспособность к быстрой мобилизации в сложных условиях;</a:t>
            </a:r>
          </a:p>
          <a:p>
            <a:r>
              <a:rPr lang="ru-RU" dirty="0"/>
              <a:t>стремление всегда обходиться только своими силами, без посторонней помощи.</a:t>
            </a:r>
          </a:p>
          <a:p>
            <a:r>
              <a:rPr lang="ru-RU" dirty="0"/>
              <a:t>Такие присущие черты очень мешают полноценно жить здоровой и гармоничной жизнью. Эти качества не позволяют людям создать крепкую и дружную семью, занять стабильное положение в обществе. Таким личностям крайне важна поддержка и полное понимание близких, но присущая трудность в налаживании тесных взаимоотношений порой толкает их на путь глубоких депрессий и того же алкоголизма.</a:t>
            </a:r>
          </a:p>
        </p:txBody>
      </p:sp>
    </p:spTree>
    <p:extLst>
      <p:ext uri="{BB962C8B-B14F-4D97-AF65-F5344CB8AC3E}">
        <p14:creationId xmlns:p14="http://schemas.microsoft.com/office/powerpoint/2010/main" val="2532657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3225DF1-4612-4CC9-9881-461B75E81115}"/>
              </a:ext>
            </a:extLst>
          </p:cNvPr>
          <p:cNvSpPr>
            <a:spLocks noGrp="1"/>
          </p:cNvSpPr>
          <p:nvPr>
            <p:ph type="title"/>
          </p:nvPr>
        </p:nvSpPr>
        <p:spPr/>
        <p:txBody>
          <a:bodyPr/>
          <a:lstStyle/>
          <a:p>
            <a:r>
              <a:rPr lang="ru-RU" dirty="0" smtClean="0"/>
              <a:t>Дети алкоголиков</a:t>
            </a:r>
            <a:endParaRPr lang="ru-RU" dirty="0"/>
          </a:p>
        </p:txBody>
      </p:sp>
      <p:sp>
        <p:nvSpPr>
          <p:cNvPr id="3" name="Объект 2">
            <a:extLst>
              <a:ext uri="{FF2B5EF4-FFF2-40B4-BE49-F238E27FC236}">
                <a16:creationId xmlns:a16="http://schemas.microsoft.com/office/drawing/2014/main" xmlns="" id="{06CDDFA5-CCB1-40A9-9DE4-905DF10874C8}"/>
              </a:ext>
            </a:extLst>
          </p:cNvPr>
          <p:cNvSpPr>
            <a:spLocks noGrp="1"/>
          </p:cNvSpPr>
          <p:nvPr>
            <p:ph idx="1"/>
          </p:nvPr>
        </p:nvSpPr>
        <p:spPr/>
        <p:txBody>
          <a:bodyPr/>
          <a:lstStyle/>
          <a:p>
            <a:r>
              <a:rPr lang="ru-RU" dirty="0"/>
              <a:t>Существует сообщество «Взрослые дети алкоголиков», участники которого работают над коррекцией своих личностных особенностей, возникших от травмирующего общения с пьющими родителями.</a:t>
            </a:r>
          </a:p>
        </p:txBody>
      </p:sp>
    </p:spTree>
    <p:extLst>
      <p:ext uri="{BB962C8B-B14F-4D97-AF65-F5344CB8AC3E}">
        <p14:creationId xmlns:p14="http://schemas.microsoft.com/office/powerpoint/2010/main" val="3135460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CD8A1D0-B561-4781-8F3A-ED6680FC61FE}"/>
              </a:ext>
            </a:extLst>
          </p:cNvPr>
          <p:cNvSpPr>
            <a:spLocks noGrp="1"/>
          </p:cNvSpPr>
          <p:nvPr>
            <p:ph type="title"/>
          </p:nvPr>
        </p:nvSpPr>
        <p:spPr/>
        <p:txBody>
          <a:bodyPr>
            <a:normAutofit/>
          </a:bodyPr>
          <a:lstStyle/>
          <a:p>
            <a:r>
              <a:rPr lang="ru-RU" sz="2400" dirty="0"/>
              <a:t>Не можете жить трезво — перенесите фокус</a:t>
            </a:r>
            <a:br>
              <a:rPr lang="ru-RU" sz="2400" dirty="0"/>
            </a:br>
            <a:r>
              <a:rPr lang="ru-RU" sz="2400" dirty="0"/>
              <a:t>Так что же делать, если вы не хотите, чтобы ваши традиции алкогольного празднования были подхвачены детьми?</a:t>
            </a:r>
          </a:p>
        </p:txBody>
      </p:sp>
      <p:sp>
        <p:nvSpPr>
          <p:cNvPr id="3" name="Объект 2">
            <a:extLst>
              <a:ext uri="{FF2B5EF4-FFF2-40B4-BE49-F238E27FC236}">
                <a16:creationId xmlns:a16="http://schemas.microsoft.com/office/drawing/2014/main" xmlns="" id="{3DA8DE7F-2F0F-4B44-8139-56F2D15DCDA0}"/>
              </a:ext>
            </a:extLst>
          </p:cNvPr>
          <p:cNvSpPr>
            <a:spLocks noGrp="1"/>
          </p:cNvSpPr>
          <p:nvPr>
            <p:ph idx="1"/>
          </p:nvPr>
        </p:nvSpPr>
        <p:spPr>
          <a:xfrm>
            <a:off x="1295401" y="2285999"/>
            <a:ext cx="9601196" cy="3871519"/>
          </a:xfrm>
        </p:spPr>
        <p:txBody>
          <a:bodyPr>
            <a:normAutofit fontScale="70000" lnSpcReduction="20000"/>
          </a:bodyPr>
          <a:lstStyle/>
          <a:p>
            <a:r>
              <a:rPr lang="ru-RU" dirty="0"/>
              <a:t>1) Чередуйте «трезвые» и «пьяные» праздники. Выбирайте: день рождения или Новый год, Восьмое марта или Пасха будут в этом году полностью трезвые. В следующем году — поменяйте сценарии.</a:t>
            </a:r>
          </a:p>
          <a:p>
            <a:r>
              <a:rPr lang="ru-RU" dirty="0"/>
              <a:t>2) В трезвый праздник предупредите гостей и составьте программу с акцентом на детей, физическую активность, игры или другие развлечения. Пытайтесь организовать беседу, дискуссию, интересную всем, дайте возможность разбиваться на маленькие группы по интересам и вновь объединяться для общего разговора.</a:t>
            </a:r>
          </a:p>
          <a:p>
            <a:r>
              <a:rPr lang="ru-RU" dirty="0"/>
              <a:t>3) На мероприятии с наличием алкоголя уберите его с переднего плана — гости самостоятельно наливают и пьют так, как считают нужным и комфортным. Запретите тосты и звон бокалов совсем. Пусть употребление алкоголя не будет сопровождаться никакими ритуалами, и его «статус» не будет отличаться от других напитков, выставленных на стол, не настаивайте на всеобщем употреблении алкоголя, тихо наслаждайтесь эйфорией легкого опьянения. Для такой встречи тоже желателен сценарий или набор активностей.</a:t>
            </a:r>
          </a:p>
          <a:p>
            <a:r>
              <a:rPr lang="ru-RU" dirty="0"/>
              <a:t>4) Никогда не напивайтесь при детях допьяна.</a:t>
            </a:r>
          </a:p>
          <a:p>
            <a:r>
              <a:rPr lang="ru-RU" dirty="0"/>
              <a:t>5) Не скрывайте от детей, что вы порой употребляете спиртное, позиционируйте это как определенную слабость.</a:t>
            </a:r>
          </a:p>
        </p:txBody>
      </p:sp>
    </p:spTree>
    <p:extLst>
      <p:ext uri="{BB962C8B-B14F-4D97-AF65-F5344CB8AC3E}">
        <p14:creationId xmlns:p14="http://schemas.microsoft.com/office/powerpoint/2010/main" val="458528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337C464C-9565-4967-A69D-B0FFD6CAED78}"/>
              </a:ext>
            </a:extLst>
          </p:cNvPr>
          <p:cNvSpPr>
            <a:spLocks noGrp="1"/>
          </p:cNvSpPr>
          <p:nvPr>
            <p:ph type="title"/>
          </p:nvPr>
        </p:nvSpPr>
        <p:spPr>
          <a:xfrm>
            <a:off x="1295402" y="982132"/>
            <a:ext cx="9601196" cy="603387"/>
          </a:xfrm>
        </p:spPr>
        <p:txBody>
          <a:bodyPr>
            <a:normAutofit fontScale="90000"/>
          </a:bodyPr>
          <a:lstStyle/>
          <a:p>
            <a:r>
              <a:rPr lang="ru-RU" dirty="0"/>
              <a:t>Продолжение:</a:t>
            </a:r>
          </a:p>
        </p:txBody>
      </p:sp>
      <p:sp>
        <p:nvSpPr>
          <p:cNvPr id="5" name="Объект 4">
            <a:extLst>
              <a:ext uri="{FF2B5EF4-FFF2-40B4-BE49-F238E27FC236}">
                <a16:creationId xmlns:a16="http://schemas.microsoft.com/office/drawing/2014/main" xmlns="" id="{BE0F3391-3905-4617-956E-00739F5F5982}"/>
              </a:ext>
            </a:extLst>
          </p:cNvPr>
          <p:cNvSpPr>
            <a:spLocks noGrp="1"/>
          </p:cNvSpPr>
          <p:nvPr>
            <p:ph idx="1"/>
          </p:nvPr>
        </p:nvSpPr>
        <p:spPr>
          <a:xfrm>
            <a:off x="1295401" y="1585519"/>
            <a:ext cx="9601196" cy="4639112"/>
          </a:xfrm>
        </p:spPr>
        <p:txBody>
          <a:bodyPr>
            <a:normAutofit fontScale="70000" lnSpcReduction="20000"/>
          </a:bodyPr>
          <a:lstStyle/>
          <a:p>
            <a:pPr marL="0" indent="0">
              <a:buNone/>
            </a:pPr>
            <a:r>
              <a:rPr lang="ru-RU" dirty="0"/>
              <a:t>6) Совместно с детьми занимайтесь спортом, творчеством, путешествуйте, музицируйте, старайтесь дать примеры трезвого интересного досуга и дайте ребенку возможность заниматься в секциях и кружках со сверстниками. Пропаганда альтернативных активностей в Исландии позволила снизить количество регулярно пьющих подростков с 48 до 5 процентов, а курящих — с 23 до 3 процентов.</a:t>
            </a:r>
          </a:p>
          <a:p>
            <a:pPr marL="0" indent="0">
              <a:buNone/>
            </a:pPr>
            <a:r>
              <a:rPr lang="ru-RU" dirty="0"/>
              <a:t>7) Подчеркивайте преимущества полной пожизненной трезвости, но не запугивайте вредными последствиями алкоголизации.</a:t>
            </a:r>
          </a:p>
          <a:p>
            <a:pPr marL="0" indent="0">
              <a:buNone/>
            </a:pPr>
            <a:r>
              <a:rPr lang="ru-RU" dirty="0"/>
              <a:t>8) Определите возраст, в котором, по вашему мнению, допустимо попробовать алкогольные напитки. Оптимально это срок окончания школы и перехода ко взрослой жизни. Скажите, что начиная с этого возраста подросток может употребить спиртное дома под вашим наблюдением, но более ранние пробы запрещены. Исследования показывают, что наличие четкой семейной позиции по поводу возраста, с которого подростку допустимо выпивать, способствует уменьшению риска его превращения в алкоголика. Но воздержитесь от лекций о вреде алкоголя. В исполнении родителей они определенно действуют обратным образом.</a:t>
            </a:r>
          </a:p>
          <a:p>
            <a:pPr marL="0" indent="0">
              <a:buNone/>
            </a:pPr>
            <a:r>
              <a:rPr lang="ru-RU" dirty="0"/>
              <a:t>9) Не коллекционируйте </a:t>
            </a:r>
            <a:r>
              <a:rPr lang="ru-RU" dirty="0" smtClean="0"/>
              <a:t>алкоголь</a:t>
            </a:r>
            <a:r>
              <a:rPr lang="ru-RU" dirty="0" smtClean="0"/>
              <a:t>, </a:t>
            </a:r>
            <a:r>
              <a:rPr lang="ru-RU" dirty="0"/>
              <a:t>не относитесь к нему как к ценности.</a:t>
            </a:r>
          </a:p>
          <a:p>
            <a:pPr marL="0" indent="0">
              <a:buNone/>
            </a:pPr>
            <a:r>
              <a:rPr lang="ru-RU" dirty="0"/>
              <a:t>10) Привлекайте специалистов, психологов, психотерапевтов для улучшения контакта с подростком, разрешения конфликтов. Обратитесь к наркологу, если алкоголь стал создавать проблемы.</a:t>
            </a:r>
          </a:p>
        </p:txBody>
      </p:sp>
    </p:spTree>
    <p:extLst>
      <p:ext uri="{BB962C8B-B14F-4D97-AF65-F5344CB8AC3E}">
        <p14:creationId xmlns:p14="http://schemas.microsoft.com/office/powerpoint/2010/main" val="3211860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Значимость проблемы</a:t>
            </a:r>
            <a:endParaRPr lang="ru-RU" dirty="0"/>
          </a:p>
        </p:txBody>
      </p:sp>
      <p:sp>
        <p:nvSpPr>
          <p:cNvPr id="3" name="Объект 2"/>
          <p:cNvSpPr>
            <a:spLocks noGrp="1"/>
          </p:cNvSpPr>
          <p:nvPr>
            <p:ph idx="1"/>
          </p:nvPr>
        </p:nvSpPr>
        <p:spPr/>
        <p:txBody>
          <a:bodyPr/>
          <a:lstStyle/>
          <a:p>
            <a:r>
              <a:rPr lang="ru-RU" dirty="0"/>
              <a:t>женский алкоголизм, в силу высокой </a:t>
            </a:r>
            <a:r>
              <a:rPr lang="ru-RU" dirty="0" err="1"/>
              <a:t>прогредиентности</a:t>
            </a:r>
            <a:r>
              <a:rPr lang="ru-RU" dirty="0"/>
              <a:t> (злокачественности) течения и частого сочетания с патологическими </a:t>
            </a:r>
            <a:r>
              <a:rPr lang="ru-RU" dirty="0" smtClean="0"/>
              <a:t>(асоциальными) </a:t>
            </a:r>
            <a:r>
              <a:rPr lang="ru-RU" dirty="0"/>
              <a:t>формами поведения и реагирования, является серьезной социальной проблемой, отягощающей сферу семьи и угрожающим фактором для наследственности и потомства.</a:t>
            </a:r>
          </a:p>
        </p:txBody>
      </p:sp>
    </p:spTree>
    <p:extLst>
      <p:ext uri="{BB962C8B-B14F-4D97-AF65-F5344CB8AC3E}">
        <p14:creationId xmlns:p14="http://schemas.microsoft.com/office/powerpoint/2010/main" val="33806330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625</TotalTime>
  <Words>2510</Words>
  <Application>Microsoft Office PowerPoint</Application>
  <PresentationFormat>Широкоэкранный</PresentationFormat>
  <Paragraphs>116</Paragraphs>
  <Slides>27</Slides>
  <Notes>4</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34" baseType="lpstr">
      <vt:lpstr>Arial Unicode MS</vt:lpstr>
      <vt:lpstr>Arial</vt:lpstr>
      <vt:lpstr>Calibri</vt:lpstr>
      <vt:lpstr>Garamond</vt:lpstr>
      <vt:lpstr>Times New Roman</vt:lpstr>
      <vt:lpstr>Натуральные материалы</vt:lpstr>
      <vt:lpstr>Microsoft Graph Chart</vt:lpstr>
      <vt:lpstr>«Влияние алкоголизма родителей на психическое и соматическое здоровье ребенка. Особенности женского алкоголизма» </vt:lpstr>
      <vt:lpstr>По данным Всемирной организации здравоохранения, алкоголизмом в различных странах страдает от 2 до 10%  населения.</vt:lpstr>
      <vt:lpstr>Социологические исследования</vt:lpstr>
      <vt:lpstr>Соотношение мужчин и женщин</vt:lpstr>
      <vt:lpstr>Распределение зарегистрированных больных с зависимостью от алкоголя по полу (ут.2018-2020 гг) по г.Тюмени</vt:lpstr>
      <vt:lpstr>В течение последних пяти лет имеется тенденция к увеличению числа женщин, страдающих зависимостью от алкоголя </vt:lpstr>
      <vt:lpstr>Алкоголизм </vt:lpstr>
      <vt:lpstr>ПЕРВАЯ СТАДИЯ АЛКОГОЛИЗМА (НАЧАЛЬНАЯ, НЕВРАСТЕНИЧЕСКАЯ)16-35 лет, прод. 1 - 6 лет</vt:lpstr>
      <vt:lpstr>ВТОРАЯ СТАДИЯ (НАРКОМАНИЧЕСКАЯ) 25-35 лет. Длительность злоупотребления 10-15 лет</vt:lpstr>
      <vt:lpstr>ТРЕТЬЯ (ЭНЦЕФАЛОПАТИЧЕСКАЯ) СТАДИЯ После 40 лет, длительность злоупотребления алкоголем более 15 лет</vt:lpstr>
      <vt:lpstr>Социально-психологические факторы в развитии женского алкоголизма </vt:lpstr>
      <vt:lpstr>Факторы, способствующие формированию женского алкоголизма</vt:lpstr>
      <vt:lpstr>К психологическим причинам можно отнести:</vt:lpstr>
      <vt:lpstr>Особенности течения женского алкоголизма</vt:lpstr>
      <vt:lpstr>Клинические особенности алкоголизма у молодых женщин с девиантным поведением тема диссертации и автореферата по ВАК РФ 14.00.18, кандидат медицинских наук Овчинников, Сергей Валентинович</vt:lpstr>
      <vt:lpstr>Во второй стадии алкоголизма у женщин</vt:lpstr>
      <vt:lpstr>Ю.М. Дмитриевым (2006) предложена классификация патогенного воздействия алкоголизма родителей на развитие ребенка, в которую включены:</vt:lpstr>
      <vt:lpstr>Алкогольный синдром плода</vt:lpstr>
      <vt:lpstr>Презентация PowerPoint</vt:lpstr>
      <vt:lpstr>Последствия алкоголизации родителей </vt:lpstr>
      <vt:lpstr>Дети в 95% случаев повторяют жизненную модель своего отца или матери.</vt:lpstr>
      <vt:lpstr>Данные российских ученых о соматических последствиях алкоголизации родителей </vt:lpstr>
      <vt:lpstr>Синдром ВДА Так называемый синдром взрослых детей алкоголиков. Ведь как бы ни сложилась жизнь таких малышей из неблагополучных семей, в их поведении всегда отслеживается некие общие закономерности. </vt:lpstr>
      <vt:lpstr>Дети алкоголиков</vt:lpstr>
      <vt:lpstr>Не можете жить трезво — перенесите фокус Так что же делать, если вы не хотите, чтобы ваши традиции алкогольного празднования были подхвачены детьми?</vt:lpstr>
      <vt:lpstr>Продолжение:</vt:lpstr>
      <vt:lpstr>Значимость проблемы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«Влияние алкоголизма родителей на психическое и соматическое здоровье ребенка. Особенности женского алкоголизма»</dc:title>
  <dc:creator>Оксана Николаевна</dc:creator>
  <cp:lastModifiedBy>Оксана Николаевна</cp:lastModifiedBy>
  <cp:revision>27</cp:revision>
  <dcterms:created xsi:type="dcterms:W3CDTF">2020-11-30T05:30:32Z</dcterms:created>
  <dcterms:modified xsi:type="dcterms:W3CDTF">2020-12-01T06:34:17Z</dcterms:modified>
</cp:coreProperties>
</file>